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2"/>
  </p:notesMasterIdLst>
  <p:sldIdLst>
    <p:sldId id="358" r:id="rId3"/>
    <p:sldId id="365" r:id="rId4"/>
    <p:sldId id="366" r:id="rId5"/>
    <p:sldId id="425" r:id="rId6"/>
    <p:sldId id="329" r:id="rId7"/>
    <p:sldId id="426" r:id="rId8"/>
    <p:sldId id="385" r:id="rId9"/>
    <p:sldId id="386" r:id="rId10"/>
    <p:sldId id="387" r:id="rId11"/>
    <p:sldId id="388" r:id="rId12"/>
    <p:sldId id="318" r:id="rId13"/>
    <p:sldId id="319" r:id="rId14"/>
    <p:sldId id="452" r:id="rId15"/>
    <p:sldId id="453" r:id="rId16"/>
    <p:sldId id="390" r:id="rId17"/>
    <p:sldId id="427" r:id="rId18"/>
    <p:sldId id="428" r:id="rId19"/>
    <p:sldId id="391" r:id="rId20"/>
    <p:sldId id="273" r:id="rId21"/>
    <p:sldId id="299" r:id="rId23"/>
    <p:sldId id="429" r:id="rId24"/>
    <p:sldId id="321" r:id="rId25"/>
    <p:sldId id="392" r:id="rId26"/>
    <p:sldId id="323" r:id="rId27"/>
    <p:sldId id="445" r:id="rId28"/>
    <p:sldId id="449" r:id="rId29"/>
    <p:sldId id="357" r:id="rId30"/>
  </p:sldIdLst>
  <p:sldSz cx="12192000" cy="6858000"/>
  <p:notesSz cx="6858000" cy="9144000"/>
  <p:embeddedFontLst>
    <p:embeddedFont>
      <p:font typeface="方正兰亭纤黑_GBK" panose="02000000000000000000" charset="0"/>
      <p:regular r:id="rId34"/>
    </p:embeddedFont>
    <p:embeddedFont>
      <p:font typeface="冬青黑体简体中文 W3" panose="020B0300000000000000"/>
      <p:regular r:id="rId35"/>
    </p:embeddedFont>
    <p:embeddedFont>
      <p:font typeface="Calibri" panose="020F0502020204030204" charset="0"/>
      <p:regular r:id="rId36"/>
      <p:bold r:id="rId37"/>
      <p:italic r:id="rId38"/>
      <p:boldItalic r:id="rId39"/>
    </p:embeddedFont>
    <p:embeddedFont>
      <p:font typeface="冬青黑体简体中文 W3" panose="020B0300000000000000" charset="0"/>
      <p:regular r:id="rId40"/>
    </p:embeddedFont>
  </p:embeddedFontLst>
  <p:defaultTextStyle>
    <a:defPPr>
      <a:defRPr lang="zh-CN"/>
    </a:defPPr>
    <a:lvl1pPr marL="0" lvl="0" indent="0" algn="l" defTabSz="914400" rtl="0" eaLnBrk="1" fontAlgn="base" latinLnBrk="0" hangingPunct="1">
      <a:lnSpc>
        <a:spcPct val="100000"/>
      </a:lnSpc>
      <a:spcBef>
        <a:spcPct val="0"/>
      </a:spcBef>
      <a:spcAft>
        <a:spcPct val="0"/>
      </a:spcAft>
      <a:buNone/>
      <a:defRPr kern="1200">
        <a:solidFill>
          <a:schemeClr val="tx1"/>
        </a:solidFill>
        <a:latin typeface="方正兰亭纤黑_GBK" panose="02000000000000000000" charset="0"/>
        <a:ea typeface="方正兰亭纤黑_GBK" panose="02000000000000000000" charset="0"/>
        <a:cs typeface="+mn-cs"/>
      </a:defRPr>
    </a:lvl1pPr>
    <a:lvl2pPr marL="457200" lvl="1"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2pPr>
    <a:lvl3pPr marL="914400" lvl="2"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3pPr>
    <a:lvl4pPr marL="1371600" lvl="3"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4pPr>
    <a:lvl5pPr marL="1828800" lvl="4"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5pPr>
    <a:lvl6pPr marL="2286000" lvl="5"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6pPr>
    <a:lvl7pPr marL="2743200" lvl="6"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7pPr>
    <a:lvl8pPr marL="3200400" lvl="7"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8pPr>
    <a:lvl9pPr marL="3657600" lvl="8"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clrMru>
    <a:srgbClr val="595959"/>
    <a:srgbClr val="FAC93E"/>
    <a:srgbClr val="3EA9D3"/>
    <a:srgbClr val="D84943"/>
    <a:srgbClr val="F8F8F8"/>
    <a:srgbClr val="B1CE71"/>
    <a:srgbClr val="6F6F6F"/>
    <a:srgbClr val="C0504D"/>
    <a:srgbClr val="9BBB59"/>
    <a:srgbClr val="5E5E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0943"/>
  </p:normalViewPr>
  <p:slideViewPr>
    <p:cSldViewPr snapToGrid="0" showGuides="1">
      <p:cViewPr varScale="1">
        <p:scale>
          <a:sx n="79" d="100"/>
          <a:sy n="79" d="100"/>
        </p:scale>
        <p:origin x="96" y="324"/>
      </p:cViewPr>
      <p:guideLst>
        <p:guide orient="horz" pos="1262"/>
        <p:guide orient="horz" pos="3688"/>
        <p:guide orient="horz" pos="3226"/>
        <p:guide orient="horz" pos="4190"/>
        <p:guide orient="horz" pos="1956"/>
        <p:guide orient="horz" pos="1672"/>
        <p:guide orient="horz" pos="3770"/>
        <p:guide pos="4400"/>
        <p:guide pos="5661"/>
        <p:guide pos="758"/>
        <p:guide pos="4021"/>
        <p:guide pos="2457"/>
        <p:guide pos="1551"/>
        <p:guide pos="2057"/>
        <p:guide pos="7098"/>
        <p:guide pos="3592"/>
      </p:guideLst>
    </p:cSldViewPr>
  </p:slideViewPr>
  <p:notesTextViewPr>
    <p:cViewPr>
      <p:scale>
        <a:sx n="1" d="1"/>
        <a:sy n="1" d="1"/>
      </p:scale>
      <p:origin x="0" y="0"/>
    </p:cViewPr>
  </p:notesTextViewPr>
  <p:sorterViewPr>
    <p:cViewPr varScale="1">
      <p:scale>
        <a:sx n="100" d="100"/>
        <a:sy n="100" d="100"/>
      </p:scale>
      <p:origin x="0" y="-6036"/>
    </p:cViewPr>
  </p:sorterViewPr>
  <p:gridSpacing cx="72006" cy="72006"/>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0" Type="http://schemas.openxmlformats.org/officeDocument/2006/relationships/font" Target="fonts/font7.fntdata"/><Relationship Id="rId4" Type="http://schemas.openxmlformats.org/officeDocument/2006/relationships/slide" Target="slides/slide2.xml"/><Relationship Id="rId39" Type="http://schemas.openxmlformats.org/officeDocument/2006/relationships/font" Target="fonts/font6.fntdata"/><Relationship Id="rId38" Type="http://schemas.openxmlformats.org/officeDocument/2006/relationships/font" Target="fonts/font5.fntdata"/><Relationship Id="rId37" Type="http://schemas.openxmlformats.org/officeDocument/2006/relationships/font" Target="fonts/font4.fntdata"/><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notesMaster" Target="notesMasters/notesMaster1.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wmf"/></Relationships>
</file>

<file path=ppt/media/>
</file>

<file path=ppt/media/image1.png>
</file>

<file path=ppt/media/image2.wmf>
</file>

<file path=ppt/media/image3.wmf>
</file>

<file path=ppt/media/image4.wm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F9156B2A-344F-470A-8794-D0F1293C8892}" type="datetimeFigureOut">
              <a:rPr lang="zh-CN" altLang="en-US" strike="noStrike" noProof="1" smtClean="0">
                <a:latin typeface="+mn-lt"/>
                <a:ea typeface="+mn-ea"/>
                <a:cs typeface="+mn-cs"/>
              </a:rPr>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56294094-9A2F-4FCB-AD84-F172657DAB70}"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幻灯片图像占位符 1"/>
          <p:cNvSpPr>
            <a:spLocks noGrp="1" noRot="1" noChangeAspect="1"/>
          </p:cNvSpPr>
          <p:nvPr>
            <p:ph type="sldImg"/>
          </p:nvPr>
        </p:nvSpPr>
        <p:spPr/>
      </p:sp>
      <p:sp>
        <p:nvSpPr>
          <p:cNvPr id="21506" name="备注占位符 2"/>
          <p:cNvSpPr>
            <a:spLocks noGrp="1"/>
          </p:cNvSpPr>
          <p:nvPr>
            <p:ph type="body"/>
          </p:nvPr>
        </p:nvSpPr>
        <p:spPr/>
        <p:txBody>
          <a:bodyPr lIns="91440" tIns="45720" rIns="91440" bIns="45720" anchor="t"/>
          <a:p>
            <a:pPr lvl="0"/>
            <a:endParaRPr lang="zh-CN" altLang="en-US" dirty="0"/>
          </a:p>
        </p:txBody>
      </p:sp>
      <p:sp>
        <p:nvSpPr>
          <p:cNvPr id="21507" name="灯片编号占位符 3"/>
          <p:cNvSpPr>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F8F8F8"/>
        </a:solidFill>
        <a:effectLst/>
      </p:bgPr>
    </p:bg>
    <p:spTree>
      <p:nvGrpSpPr>
        <p:cNvPr id="1" name=""/>
        <p:cNvGrpSpPr/>
        <p:nvPr/>
      </p:nvGrpSpPr>
      <p:grpSpPr>
        <a:xfrm>
          <a:off x="0" y="0"/>
          <a:ext cx="0" cy="0"/>
          <a:chOff x="0" y="0"/>
          <a:chExt cx="0" cy="0"/>
        </a:xfrm>
      </p:grpSpPr>
      <p:sp>
        <p:nvSpPr>
          <p:cNvPr id="7" name="直角三角形 6"/>
          <p:cNvSpPr/>
          <p:nvPr userDrawn="1"/>
        </p:nvSpPr>
        <p:spPr>
          <a:xfrm rot="18900000" flipH="1">
            <a:off x="-1228725" y="508000"/>
            <a:ext cx="2427288" cy="2427288"/>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8" name="直角三角形 7"/>
          <p:cNvSpPr/>
          <p:nvPr userDrawn="1"/>
        </p:nvSpPr>
        <p:spPr>
          <a:xfrm rot="18900000" flipH="1">
            <a:off x="-1228725" y="3940175"/>
            <a:ext cx="2427288" cy="2427288"/>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9" name="直角三角形 8"/>
          <p:cNvSpPr/>
          <p:nvPr userDrawn="1"/>
        </p:nvSpPr>
        <p:spPr>
          <a:xfrm rot="2700000">
            <a:off x="483394" y="2224881"/>
            <a:ext cx="2427288" cy="2425700"/>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0" name="直角三角形 9"/>
          <p:cNvSpPr/>
          <p:nvPr userDrawn="1"/>
        </p:nvSpPr>
        <p:spPr>
          <a:xfrm rot="2700000" flipV="1">
            <a:off x="487363" y="5656263"/>
            <a:ext cx="2427288" cy="2427288"/>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直角三角形 16"/>
          <p:cNvSpPr/>
          <p:nvPr userDrawn="1"/>
        </p:nvSpPr>
        <p:spPr>
          <a:xfrm rot="18900000" flipV="1">
            <a:off x="10998200" y="3929063"/>
            <a:ext cx="2427288" cy="2427288"/>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 name="直角三角形 17"/>
          <p:cNvSpPr/>
          <p:nvPr userDrawn="1"/>
        </p:nvSpPr>
        <p:spPr>
          <a:xfrm rot="18900000" flipV="1">
            <a:off x="10998994" y="497681"/>
            <a:ext cx="2425700" cy="2427288"/>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 name="直角三角形 18"/>
          <p:cNvSpPr/>
          <p:nvPr userDrawn="1"/>
        </p:nvSpPr>
        <p:spPr>
          <a:xfrm rot="2700000" flipH="1" flipV="1">
            <a:off x="9286875" y="2212975"/>
            <a:ext cx="2427288" cy="2427288"/>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直角三角形 19"/>
          <p:cNvSpPr/>
          <p:nvPr userDrawn="1"/>
        </p:nvSpPr>
        <p:spPr>
          <a:xfrm rot="2700000" flipH="1">
            <a:off x="9282906" y="-1218406"/>
            <a:ext cx="2425700" cy="2427288"/>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fontAlgn="auto"/>
            <a:endParaRPr lang="zh-CN" altLang="en-US" strike="noStrike" noProof="1"/>
          </a:p>
        </p:txBody>
      </p:sp>
      <p:sp>
        <p:nvSpPr>
          <p:cNvPr id="6" name="灯片编号占位符 5"/>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100000">
                                          <p:val>
                                            <p:strVal val="#ppt_x"/>
                                          </p:val>
                                        </p:tav>
                                      </p:tavLst>
                                    </p:anim>
                                    <p:anim calcmode="lin" valueType="num">
                                      <p:cBhvr>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ppt_x</p:attrName>
                                        </p:attrNameLst>
                                      </p:cBhvr>
                                      <p:tavLst>
                                        <p:tav tm="0">
                                          <p:val>
                                            <p:strVal val="#ppt_x"/>
                                          </p:val>
                                        </p:tav>
                                        <p:tav tm="100000">
                                          <p:val>
                                            <p:strVal val="#ppt_x"/>
                                          </p:val>
                                        </p:tav>
                                      </p:tavLst>
                                    </p:anim>
                                    <p:anim calcmode="lin" valueType="num">
                                      <p:cBhvr>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ppt_x</p:attrName>
                                        </p:attrNameLst>
                                      </p:cBhvr>
                                      <p:tavLst>
                                        <p:tav tm="0">
                                          <p:val>
                                            <p:strVal val="#ppt_x"/>
                                          </p:val>
                                        </p:tav>
                                        <p:tav tm="100000">
                                          <p:val>
                                            <p:strVal val="#ppt_x"/>
                                          </p:val>
                                        </p:tav>
                                      </p:tavLst>
                                    </p:anim>
                                    <p:anim calcmode="lin" valueType="num">
                                      <p:cBhvr>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ppt_x</p:attrName>
                                        </p:attrNameLst>
                                      </p:cBhvr>
                                      <p:tavLst>
                                        <p:tav tm="0">
                                          <p:val>
                                            <p:strVal val="#ppt_x"/>
                                          </p:val>
                                        </p:tav>
                                        <p:tav tm="100000">
                                          <p:val>
                                            <p:strVal val="#ppt_x"/>
                                          </p:val>
                                        </p:tav>
                                      </p:tavLst>
                                    </p:anim>
                                    <p:anim calcmode="lin" valueType="num">
                                      <p:cBhvr>
                                        <p:cTn id="24" dur="500" fill="hold"/>
                                        <p:tgtEl>
                                          <p:spTgt spid="20"/>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ppt_x</p:attrName>
                                        </p:attrNameLst>
                                      </p:cBhvr>
                                      <p:tavLst>
                                        <p:tav tm="0">
                                          <p:val>
                                            <p:strVal val="#ppt_x"/>
                                          </p:val>
                                        </p:tav>
                                        <p:tav tm="100000">
                                          <p:val>
                                            <p:strVal val="#ppt_x"/>
                                          </p:val>
                                        </p:tav>
                                      </p:tavLst>
                                    </p:anim>
                                    <p:anim calcmode="lin" valueType="num">
                                      <p:cBhvr>
                                        <p:cTn id="28" dur="500" fill="hold"/>
                                        <p:tgtEl>
                                          <p:spTgt spid="18"/>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ppt_x</p:attrName>
                                        </p:attrNameLst>
                                      </p:cBhvr>
                                      <p:tavLst>
                                        <p:tav tm="0">
                                          <p:val>
                                            <p:strVal val="#ppt_x"/>
                                          </p:val>
                                        </p:tav>
                                        <p:tav tm="100000">
                                          <p:val>
                                            <p:strVal val="#ppt_x"/>
                                          </p:val>
                                        </p:tav>
                                      </p:tavLst>
                                    </p:anim>
                                    <p:anim calcmode="lin" valueType="num">
                                      <p:cBhvr>
                                        <p:cTn id="32" dur="500" fill="hold"/>
                                        <p:tgtEl>
                                          <p:spTgt spid="19"/>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ppt_x</p:attrName>
                                        </p:attrNameLst>
                                      </p:cBhvr>
                                      <p:tavLst>
                                        <p:tav tm="0">
                                          <p:val>
                                            <p:strVal val="#ppt_x"/>
                                          </p:val>
                                        </p:tav>
                                        <p:tav tm="100000">
                                          <p:val>
                                            <p:strVal val="#ppt_x"/>
                                          </p:val>
                                        </p:tav>
                                      </p:tavLst>
                                    </p:anim>
                                    <p:anim calcmode="lin" valueType="num">
                                      <p:cBhvr>
                                        <p:cTn id="36"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7" grpId="0" animBg="1"/>
      <p:bldP spid="18" grpId="0" animBg="1"/>
      <p:bldP spid="19" grpId="0" animBg="1"/>
      <p:bldP spid="20"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auto"/>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auto"/>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auto"/>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39788" y="2505075"/>
            <a:ext cx="5157787" cy="368458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172200" y="2505075"/>
            <a:ext cx="5183188" cy="368458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8" name="页脚占位符 7"/>
          <p:cNvSpPr>
            <a:spLocks noGrp="1"/>
          </p:cNvSpPr>
          <p:nvPr>
            <p:ph type="ftr" sz="quarter" idx="11"/>
          </p:nvPr>
        </p:nvSpPr>
        <p:spPr/>
        <p:txBody>
          <a:bodyPr/>
          <a:p>
            <a:pPr fontAlgn="auto"/>
            <a:endParaRPr lang="zh-CN" altLang="en-US" strike="noStrike" noProof="1"/>
          </a:p>
        </p:txBody>
      </p:sp>
      <p:sp>
        <p:nvSpPr>
          <p:cNvPr id="9" name="灯片编号占位符 8"/>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1"/>
          </p:nvPr>
        </p:nvSpPr>
        <p:spPr/>
        <p:txBody>
          <a:bodyPr/>
          <a:p>
            <a:pPr fontAlgn="auto"/>
            <a:endParaRPr lang="zh-CN" altLang="en-US" strike="noStrike" noProof="1"/>
          </a:p>
        </p:txBody>
      </p:sp>
      <p:sp>
        <p:nvSpPr>
          <p:cNvPr id="5" name="灯片编号占位符 4"/>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p>
            <a:pPr fontAlgn="auto"/>
            <a:endParaRPr lang="zh-CN" altLang="en-US" strike="noStrike" noProof="1"/>
          </a:p>
        </p:txBody>
      </p:sp>
      <p:sp>
        <p:nvSpPr>
          <p:cNvPr id="4" name="灯片编号占位符 3"/>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auto"/>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lIns="91440" tIns="45720" rIns="91440" bIns="45720" anchor="ctr"/>
          <a:p>
            <a:pPr lvl="0"/>
            <a:r>
              <a:rPr lang="zh-CN" altLang="en-US"/>
              <a:t>单击此处编辑母版标题样式</a:t>
            </a:r>
            <a:endParaRPr lang="zh-CN" altLang="en-US"/>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lIns="91440" tIns="45720" rIns="91440" bIns="45720" anchor="t"/>
          <a:p>
            <a:pPr lvl="0" indent="-22860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7.xml"/><Relationship Id="rId2" Type="http://schemas.openxmlformats.org/officeDocument/2006/relationships/image" Target="../media/image2.wmf"/><Relationship Id="rId1" Type="http://schemas.openxmlformats.org/officeDocument/2006/relationships/oleObject" Target="../embeddings/oleObject1.bin"/></Relationships>
</file>

<file path=ppt/slides/_rels/slide16.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7.xml"/><Relationship Id="rId2" Type="http://schemas.openxmlformats.org/officeDocument/2006/relationships/image" Target="../media/image3.wmf"/><Relationship Id="rId1" Type="http://schemas.openxmlformats.org/officeDocument/2006/relationships/oleObject" Target="../embeddings/oleObject2.bin"/></Relationships>
</file>

<file path=ppt/slides/_rels/slide17.xml.rels><?xml version="1.0" encoding="UTF-8" standalone="yes"?>
<Relationships xmlns="http://schemas.openxmlformats.org/package/2006/relationships"><Relationship Id="rId4" Type="http://schemas.openxmlformats.org/officeDocument/2006/relationships/vmlDrawing" Target="../drawings/vmlDrawing3.vml"/><Relationship Id="rId3" Type="http://schemas.openxmlformats.org/officeDocument/2006/relationships/slideLayout" Target="../slideLayouts/slideLayout7.xml"/><Relationship Id="rId2" Type="http://schemas.openxmlformats.org/officeDocument/2006/relationships/image" Target="../media/image4.wmf"/><Relationship Id="rId1" Type="http://schemas.openxmlformats.org/officeDocument/2006/relationships/oleObject" Target="../embeddings/oleObject3.bin"/></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7" name="文本框 4"/>
          <p:cNvSpPr txBox="1"/>
          <p:nvPr/>
        </p:nvSpPr>
        <p:spPr>
          <a:xfrm>
            <a:off x="1714500" y="2703513"/>
            <a:ext cx="8686800" cy="1531620"/>
          </a:xfrm>
          <a:prstGeom prst="rect">
            <a:avLst/>
          </a:prstGeom>
          <a:noFill/>
          <a:ln w="9525">
            <a:noFill/>
          </a:ln>
        </p:spPr>
        <p:txBody>
          <a:bodyPr wrap="square" anchor="t">
            <a:spAutoFit/>
          </a:bodyPr>
          <a:p>
            <a:pPr algn="ctr">
              <a:lnSpc>
                <a:spcPct val="130000"/>
              </a:lnSpc>
            </a:pPr>
            <a:r>
              <a:rPr lang="zh-CN" altLang="zh-CN" sz="7200" dirty="0">
                <a:solidFill>
                  <a:srgbClr val="595959"/>
                </a:solidFill>
                <a:latin typeface="冬青黑体简体中文 W3" panose="020B0300000000000000"/>
                <a:ea typeface="冬青黑体简体中文 W3" panose="020B0300000000000000"/>
              </a:rPr>
              <a:t>需求工程计划</a:t>
            </a:r>
            <a:endParaRPr lang="zh-CN" altLang="zh-CN" sz="7200" dirty="0">
              <a:solidFill>
                <a:srgbClr val="595959"/>
              </a:solidFill>
              <a:latin typeface="冬青黑体简体中文 W3" panose="020B0300000000000000"/>
              <a:ea typeface="冬青黑体简体中文 W3" panose="020B0300000000000000"/>
            </a:endParaRPr>
          </a:p>
        </p:txBody>
      </p:sp>
      <p:cxnSp>
        <p:nvCxnSpPr>
          <p:cNvPr id="7" name="直接连接符 6"/>
          <p:cNvCxnSpPr/>
          <p:nvPr/>
        </p:nvCxnSpPr>
        <p:spPr>
          <a:xfrm>
            <a:off x="2462213" y="2635250"/>
            <a:ext cx="7191375"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2462213" y="4303713"/>
            <a:ext cx="7191375"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pic>
        <p:nvPicPr>
          <p:cNvPr id="4100" name="图片 3" descr="logoBlack"/>
          <p:cNvPicPr>
            <a:picLocks noChangeAspect="1"/>
          </p:cNvPicPr>
          <p:nvPr/>
        </p:nvPicPr>
        <p:blipFill>
          <a:blip r:embed="rId1"/>
          <a:stretch>
            <a:fillRect/>
          </a:stretch>
        </p:blipFill>
        <p:spPr>
          <a:xfrm>
            <a:off x="5302250" y="4681538"/>
            <a:ext cx="1585913" cy="1649412"/>
          </a:xfrm>
          <a:prstGeom prst="rect">
            <a:avLst/>
          </a:prstGeom>
          <a:noFill/>
          <a:ln w="9525">
            <a:noFill/>
          </a:ln>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3315"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验收标准</a:t>
            </a:r>
            <a:endParaRPr lang="zh-CN" altLang="en-US" sz="4400" dirty="0">
              <a:solidFill>
                <a:srgbClr val="595959"/>
              </a:solidFill>
              <a:latin typeface="冬青黑体简体中文 W3" panose="020B0300000000000000"/>
              <a:ea typeface="冬青黑体简体中文 W3" panose="020B0300000000000000"/>
            </a:endParaRPr>
          </a:p>
        </p:txBody>
      </p:sp>
      <p:grpSp>
        <p:nvGrpSpPr>
          <p:cNvPr id="66" name="组合 65"/>
          <p:cNvGrpSpPr/>
          <p:nvPr/>
        </p:nvGrpSpPr>
        <p:grpSpPr>
          <a:xfrm>
            <a:off x="10817225" y="1354138"/>
            <a:ext cx="911225" cy="1125537"/>
            <a:chOff x="3272771" y="3164311"/>
            <a:chExt cx="472326" cy="472326"/>
          </a:xfrm>
        </p:grpSpPr>
        <p:sp>
          <p:nvSpPr>
            <p:cNvPr id="13317" name="Oval 60"/>
            <p:cNvSpPr/>
            <p:nvPr/>
          </p:nvSpPr>
          <p:spPr>
            <a:xfrm>
              <a:off x="3272771" y="3164311"/>
              <a:ext cx="472326" cy="472326"/>
            </a:xfrm>
            <a:prstGeom prst="ellipse">
              <a:avLst/>
            </a:prstGeom>
            <a:noFill/>
            <a:ln w="30163" cap="rnd" cmpd="sng">
              <a:solidFill>
                <a:srgbClr val="3EA9D3"/>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3318" name="Oval 61"/>
            <p:cNvSpPr/>
            <p:nvPr/>
          </p:nvSpPr>
          <p:spPr>
            <a:xfrm>
              <a:off x="3478602" y="3369058"/>
              <a:ext cx="61749" cy="61749"/>
            </a:xfrm>
            <a:prstGeom prst="ellipse">
              <a:avLst/>
            </a:prstGeom>
            <a:noFill/>
            <a:ln w="30163" cap="rnd" cmpd="sng">
              <a:solidFill>
                <a:srgbClr val="3EA9D3"/>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3319" name="Oval 62"/>
            <p:cNvSpPr/>
            <p:nvPr/>
          </p:nvSpPr>
          <p:spPr>
            <a:xfrm>
              <a:off x="3416853" y="3451390"/>
              <a:ext cx="41166" cy="41166"/>
            </a:xfrm>
            <a:prstGeom prst="ellipse">
              <a:avLst/>
            </a:prstGeom>
            <a:noFill/>
            <a:ln w="30163" cap="rnd" cmpd="sng">
              <a:solidFill>
                <a:srgbClr val="3EA9D3"/>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3320" name="Line 63"/>
            <p:cNvSpPr/>
            <p:nvPr/>
          </p:nvSpPr>
          <p:spPr>
            <a:xfrm flipV="1">
              <a:off x="3531684" y="3287809"/>
              <a:ext cx="89915" cy="89915"/>
            </a:xfrm>
            <a:prstGeom prst="line">
              <a:avLst/>
            </a:prstGeom>
            <a:ln w="30163" cap="rnd" cmpd="sng">
              <a:solidFill>
                <a:srgbClr val="3EA9D3"/>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3321" name="Line 64"/>
            <p:cNvSpPr/>
            <p:nvPr/>
          </p:nvSpPr>
          <p:spPr>
            <a:xfrm flipV="1">
              <a:off x="3458019" y="3421057"/>
              <a:ext cx="30333" cy="30333"/>
            </a:xfrm>
            <a:prstGeom prst="line">
              <a:avLst/>
            </a:prstGeom>
            <a:ln w="30163" cap="rnd" cmpd="sng">
              <a:solidFill>
                <a:srgbClr val="3EA9D3"/>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3322" name="Freeform 65"/>
            <p:cNvSpPr/>
            <p:nvPr/>
          </p:nvSpPr>
          <p:spPr>
            <a:xfrm>
              <a:off x="3488352" y="3226060"/>
              <a:ext cx="41166" cy="20583"/>
            </a:xfrm>
            <a:custGeom>
              <a:avLst/>
              <a:gdLst/>
              <a:ahLst/>
              <a:cxnLst>
                <a:cxn ang="0">
                  <a:pos x="41166" y="20583"/>
                </a:cxn>
                <a:cxn ang="0">
                  <a:pos x="20583" y="0"/>
                </a:cxn>
                <a:cxn ang="0">
                  <a:pos x="0" y="20583"/>
                </a:cxn>
              </a:cxnLst>
              <a:pathLst>
                <a:path w="38" h="19">
                  <a:moveTo>
                    <a:pt x="38" y="19"/>
                  </a:moveTo>
                  <a:lnTo>
                    <a:pt x="19" y="0"/>
                  </a:lnTo>
                  <a:lnTo>
                    <a:pt x="0" y="19"/>
                  </a:lnTo>
                </a:path>
              </a:pathLst>
            </a:custGeom>
            <a:noFill/>
            <a:ln w="30163" cap="rnd" cmpd="sng">
              <a:solidFill>
                <a:srgbClr val="3EA9D3"/>
              </a:solidFill>
              <a:prstDash val="solid"/>
              <a:round/>
              <a:headEnd type="none" w="med" len="med"/>
              <a:tailEnd type="none" w="med" len="med"/>
            </a:ln>
          </p:spPr>
          <p:txBody>
            <a:bodyPr/>
            <a:p>
              <a:endParaRPr lang="zh-CN" altLang="en-US"/>
            </a:p>
          </p:txBody>
        </p:sp>
        <p:sp>
          <p:nvSpPr>
            <p:cNvPr id="13323" name="Freeform 66"/>
            <p:cNvSpPr/>
            <p:nvPr/>
          </p:nvSpPr>
          <p:spPr>
            <a:xfrm>
              <a:off x="3488352" y="3554305"/>
              <a:ext cx="41166" cy="20583"/>
            </a:xfrm>
            <a:custGeom>
              <a:avLst/>
              <a:gdLst/>
              <a:ahLst/>
              <a:cxnLst>
                <a:cxn ang="0">
                  <a:pos x="0" y="0"/>
                </a:cxn>
                <a:cxn ang="0">
                  <a:pos x="20583" y="20583"/>
                </a:cxn>
                <a:cxn ang="0">
                  <a:pos x="41166" y="0"/>
                </a:cxn>
              </a:cxnLst>
              <a:pathLst>
                <a:path w="38" h="19">
                  <a:moveTo>
                    <a:pt x="0" y="0"/>
                  </a:moveTo>
                  <a:lnTo>
                    <a:pt x="19" y="19"/>
                  </a:lnTo>
                  <a:lnTo>
                    <a:pt x="38" y="0"/>
                  </a:lnTo>
                </a:path>
              </a:pathLst>
            </a:custGeom>
            <a:noFill/>
            <a:ln w="30163" cap="rnd" cmpd="sng">
              <a:solidFill>
                <a:srgbClr val="3EA9D3"/>
              </a:solidFill>
              <a:prstDash val="solid"/>
              <a:round/>
              <a:headEnd type="none" w="med" len="med"/>
              <a:tailEnd type="none" w="med" len="med"/>
            </a:ln>
          </p:spPr>
          <p:txBody>
            <a:bodyPr/>
            <a:p>
              <a:endParaRPr lang="zh-CN" altLang="en-US"/>
            </a:p>
          </p:txBody>
        </p:sp>
        <p:sp>
          <p:nvSpPr>
            <p:cNvPr id="13324" name="Freeform 67"/>
            <p:cNvSpPr/>
            <p:nvPr/>
          </p:nvSpPr>
          <p:spPr>
            <a:xfrm>
              <a:off x="3662766" y="3379891"/>
              <a:ext cx="20583" cy="41166"/>
            </a:xfrm>
            <a:custGeom>
              <a:avLst/>
              <a:gdLst/>
              <a:ahLst/>
              <a:cxnLst>
                <a:cxn ang="0">
                  <a:pos x="0" y="41166"/>
                </a:cxn>
                <a:cxn ang="0">
                  <a:pos x="20583" y="20583"/>
                </a:cxn>
                <a:cxn ang="0">
                  <a:pos x="0" y="0"/>
                </a:cxn>
              </a:cxnLst>
              <a:pathLst>
                <a:path w="19" h="38">
                  <a:moveTo>
                    <a:pt x="0" y="38"/>
                  </a:moveTo>
                  <a:lnTo>
                    <a:pt x="19" y="19"/>
                  </a:lnTo>
                  <a:lnTo>
                    <a:pt x="0" y="0"/>
                  </a:lnTo>
                </a:path>
              </a:pathLst>
            </a:custGeom>
            <a:noFill/>
            <a:ln w="30163" cap="rnd" cmpd="sng">
              <a:solidFill>
                <a:srgbClr val="3EA9D3"/>
              </a:solidFill>
              <a:prstDash val="solid"/>
              <a:round/>
              <a:headEnd type="none" w="med" len="med"/>
              <a:tailEnd type="none" w="med" len="med"/>
            </a:ln>
          </p:spPr>
          <p:txBody>
            <a:bodyPr/>
            <a:p>
              <a:endParaRPr lang="zh-CN" altLang="en-US"/>
            </a:p>
          </p:txBody>
        </p:sp>
        <p:sp>
          <p:nvSpPr>
            <p:cNvPr id="13325" name="Freeform 68"/>
            <p:cNvSpPr/>
            <p:nvPr/>
          </p:nvSpPr>
          <p:spPr>
            <a:xfrm>
              <a:off x="3334521" y="3379891"/>
              <a:ext cx="20583" cy="41166"/>
            </a:xfrm>
            <a:custGeom>
              <a:avLst/>
              <a:gdLst/>
              <a:ahLst/>
              <a:cxnLst>
                <a:cxn ang="0">
                  <a:pos x="20583" y="0"/>
                </a:cxn>
                <a:cxn ang="0">
                  <a:pos x="0" y="20583"/>
                </a:cxn>
                <a:cxn ang="0">
                  <a:pos x="20583" y="41166"/>
                </a:cxn>
              </a:cxnLst>
              <a:pathLst>
                <a:path w="19" h="38">
                  <a:moveTo>
                    <a:pt x="19" y="0"/>
                  </a:moveTo>
                  <a:lnTo>
                    <a:pt x="0" y="19"/>
                  </a:lnTo>
                  <a:lnTo>
                    <a:pt x="19" y="38"/>
                  </a:lnTo>
                </a:path>
              </a:pathLst>
            </a:custGeom>
            <a:noFill/>
            <a:ln w="30163" cap="rnd" cmpd="sng">
              <a:solidFill>
                <a:srgbClr val="3EA9D3"/>
              </a:solidFill>
              <a:prstDash val="solid"/>
              <a:round/>
              <a:headEnd type="none" w="med" len="med"/>
              <a:tailEnd type="none" w="med" len="med"/>
            </a:ln>
          </p:spPr>
          <p:txBody>
            <a:bodyPr/>
            <a:p>
              <a:endParaRPr lang="zh-CN" altLang="en-US"/>
            </a:p>
          </p:txBody>
        </p:sp>
      </p:grpSp>
      <p:sp>
        <p:nvSpPr>
          <p:cNvPr id="4" name="文本框 3"/>
          <p:cNvSpPr txBox="1"/>
          <p:nvPr/>
        </p:nvSpPr>
        <p:spPr>
          <a:xfrm>
            <a:off x="1203325" y="769938"/>
            <a:ext cx="3975100" cy="731838"/>
          </a:xfrm>
          <a:prstGeom prst="rect">
            <a:avLst/>
          </a:prstGeom>
          <a:noFill/>
        </p:spPr>
        <p:txBody>
          <a:bodyPr wrap="square" rtlCol="0">
            <a:spAutoFit/>
          </a:bodyPr>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验收标准</a:t>
            </a:r>
            <a:endParaRPr lang="zh-CN" altLang="en-US" sz="3200" noProof="1" dirty="0" smtClean="0">
              <a:effectLst>
                <a:outerShdw blurRad="38100" dist="19050" dir="2700000" algn="tl" rotWithShape="0">
                  <a:schemeClr val="dk1">
                    <a:alpha val="40000"/>
                  </a:schemeClr>
                </a:outerShdw>
              </a:effectLst>
              <a:latin typeface="+mn-ea"/>
              <a:sym typeface="+mn-ea"/>
            </a:endParaRPr>
          </a:p>
        </p:txBody>
      </p:sp>
      <p:sp>
        <p:nvSpPr>
          <p:cNvPr id="5" name="文本框 4"/>
          <p:cNvSpPr txBox="1"/>
          <p:nvPr/>
        </p:nvSpPr>
        <p:spPr>
          <a:xfrm>
            <a:off x="1203325" y="1420813"/>
            <a:ext cx="10406063" cy="5367338"/>
          </a:xfrm>
          <a:prstGeom prst="rect">
            <a:avLst/>
          </a:prstGeom>
          <a:noFill/>
        </p:spPr>
        <p:txBody>
          <a:bodyPr wrap="square" rtlCol="0">
            <a:spAutoFit/>
          </a:bodyPr>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(1)系统验收标准</a:t>
            </a:r>
            <a:endParaRPr lang="zh-CN" altLang="en-US"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	1) 测试用例不通过数的比例&lt;1%；</a:t>
            </a:r>
            <a:endParaRPr lang="zh-CN" altLang="en-US"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	2) 功能齐全且不存在导致用户的工作不能完成的错误；</a:t>
            </a:r>
            <a:endParaRPr lang="zh-CN" altLang="en-US"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	3) 用户界面方面不存在的问题导致用户的工作不能顺利进行的错误；</a:t>
            </a:r>
            <a:endParaRPr lang="zh-CN" altLang="en-US"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	4) 所有提交的错误、异常都得到改正。</a:t>
            </a:r>
            <a:endParaRPr lang="zh-CN" altLang="en-US"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	5）良好的用户体验。</a:t>
            </a:r>
            <a:endParaRPr lang="zh-CN" altLang="en-US"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(2)文件验收标准 </a:t>
            </a:r>
            <a:endParaRPr lang="zh-CN" altLang="en-US"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	各个文档都应满足ISO相关标准。</a:t>
            </a:r>
            <a:endParaRPr lang="zh-CN" altLang="en-US"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(3)服务验收标准 </a:t>
            </a:r>
            <a:endParaRPr lang="zh-CN" altLang="en-US"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	按时交付系统，并提供必要的软件安装、环境搭建、用户培训、免费维护一年等服务。</a:t>
            </a:r>
            <a:endParaRPr lang="zh-CN" altLang="en-US" sz="2400" noProof="1" dirty="0" smtClean="0">
              <a:effectLst>
                <a:outerShdw blurRad="38100" dist="19050" dir="2700000" algn="tl" rotWithShape="0">
                  <a:schemeClr val="dk1">
                    <a:alpha val="40000"/>
                  </a:schemeClr>
                </a:outerShdw>
              </a:effectLst>
              <a:latin typeface="+mn-ea"/>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1500"/>
                                  </p:stCondLst>
                                  <p:childTnLst>
                                    <p:set>
                                      <p:cBhvr>
                                        <p:cTn id="6" dur="1" fill="hold">
                                          <p:stCondLst>
                                            <p:cond delay="0"/>
                                          </p:stCondLst>
                                        </p:cTn>
                                        <p:tgtEl>
                                          <p:spTgt spid="66"/>
                                        </p:tgtEl>
                                        <p:attrNameLst>
                                          <p:attrName>style.visibility</p:attrName>
                                        </p:attrNameLst>
                                      </p:cBhvr>
                                      <p:to>
                                        <p:strVal val="visible"/>
                                      </p:to>
                                    </p:set>
                                    <p:anim calcmode="lin" valueType="num">
                                      <p:cBhvr>
                                        <p:cTn id="7" dur="500" fill="hold"/>
                                        <p:tgtEl>
                                          <p:spTgt spid="66"/>
                                        </p:tgtEl>
                                        <p:attrNameLst>
                                          <p:attrName>ppt_x</p:attrName>
                                        </p:attrNameLst>
                                      </p:cBhvr>
                                      <p:tavLst>
                                        <p:tav tm="0">
                                          <p:val>
                                            <p:strVal val="#ppt_x"/>
                                          </p:val>
                                        </p:tav>
                                        <p:tav tm="100000">
                                          <p:val>
                                            <p:strVal val="#ppt_x"/>
                                          </p:val>
                                        </p:tav>
                                      </p:tavLst>
                                    </p:anim>
                                    <p:anim calcmode="lin" valueType="num">
                                      <p:cBhvr>
                                        <p:cTn id="8" dur="500" fill="hold"/>
                                        <p:tgtEl>
                                          <p:spTgt spid="66"/>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ppt_x</p:attrName>
                                        </p:attrNameLst>
                                      </p:cBhvr>
                                      <p:tavLst>
                                        <p:tav tm="0">
                                          <p:val>
                                            <p:strVal val="#ppt_x"/>
                                          </p:val>
                                        </p:tav>
                                        <p:tav tm="100000">
                                          <p:val>
                                            <p:strVal val="#ppt_x"/>
                                          </p:val>
                                        </p:tav>
                                      </p:tavLst>
                                    </p:anim>
                                    <p:anim calcmode="lin" valueType="num">
                                      <p:cBhvr>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decel="5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ppt_x</p:attrName>
                                        </p:attrNameLst>
                                      </p:cBhvr>
                                      <p:tavLst>
                                        <p:tav tm="0">
                                          <p:val>
                                            <p:strVal val="#ppt_x"/>
                                          </p:val>
                                        </p:tav>
                                        <p:tav tm="100000">
                                          <p:val>
                                            <p:strVal val="#ppt_x"/>
                                          </p:val>
                                        </p:tav>
                                      </p:tavLst>
                                    </p:anim>
                                    <p:anim calcmode="lin" valueType="num">
                                      <p:cBhvr>
                                        <p:cTn id="1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7" name="文本框 13"/>
          <p:cNvSpPr txBox="1"/>
          <p:nvPr/>
        </p:nvSpPr>
        <p:spPr>
          <a:xfrm>
            <a:off x="3619500" y="2854325"/>
            <a:ext cx="4953000"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Two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14338" name="文本框 15"/>
          <p:cNvSpPr txBox="1"/>
          <p:nvPr/>
        </p:nvSpPr>
        <p:spPr>
          <a:xfrm>
            <a:off x="3527425" y="4127500"/>
            <a:ext cx="5137150" cy="1008063"/>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实施计划</a:t>
            </a:r>
            <a:endParaRPr lang="zh-CN" altLang="en-US" sz="6000" dirty="0">
              <a:solidFill>
                <a:srgbClr val="595959"/>
              </a:solidFill>
              <a:latin typeface="冬青黑体简体中文 W3" panose="020B0300000000000000"/>
              <a:ea typeface="冬青黑体简体中文 W3" panose="020B0300000000000000"/>
            </a:endParaRPr>
          </a:p>
        </p:txBody>
      </p:sp>
      <p:grpSp>
        <p:nvGrpSpPr>
          <p:cNvPr id="14339" name="组合 16"/>
          <p:cNvGrpSpPr>
            <a:grpSpLocks noChangeAspect="1"/>
          </p:cNvGrpSpPr>
          <p:nvPr/>
        </p:nvGrpSpPr>
        <p:grpSpPr>
          <a:xfrm>
            <a:off x="5729288" y="1714500"/>
            <a:ext cx="733425" cy="882650"/>
            <a:chOff x="4524003" y="743096"/>
            <a:chExt cx="393244" cy="473410"/>
          </a:xfrm>
        </p:grpSpPr>
        <p:sp>
          <p:nvSpPr>
            <p:cNvPr id="14340" name="Freeform 24"/>
            <p:cNvSpPr/>
            <p:nvPr/>
          </p:nvSpPr>
          <p:spPr>
            <a:xfrm>
              <a:off x="4688667" y="773429"/>
              <a:ext cx="197164" cy="197164"/>
            </a:xfrm>
            <a:custGeom>
              <a:avLst/>
              <a:gdLst/>
              <a:ahLst/>
              <a:cxnLst>
                <a:cxn ang="0">
                  <a:pos x="56332" y="181997"/>
                </a:cxn>
                <a:cxn ang="0">
                  <a:pos x="0" y="197164"/>
                </a:cxn>
                <a:cxn ang="0">
                  <a:pos x="15166" y="140831"/>
                </a:cxn>
                <a:cxn ang="0">
                  <a:pos x="153831" y="0"/>
                </a:cxn>
                <a:cxn ang="0">
                  <a:pos x="197164" y="43332"/>
                </a:cxn>
                <a:cxn ang="0">
                  <a:pos x="56332" y="181997"/>
                </a:cxn>
              </a:cxnLst>
              <a:pathLst>
                <a:path w="182" h="182">
                  <a:moveTo>
                    <a:pt x="52" y="168"/>
                  </a:moveTo>
                  <a:lnTo>
                    <a:pt x="0" y="182"/>
                  </a:lnTo>
                  <a:lnTo>
                    <a:pt x="14" y="130"/>
                  </a:lnTo>
                  <a:lnTo>
                    <a:pt x="142" y="0"/>
                  </a:lnTo>
                  <a:lnTo>
                    <a:pt x="182" y="40"/>
                  </a:lnTo>
                  <a:lnTo>
                    <a:pt x="52" y="168"/>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14341" name="Freeform 25"/>
            <p:cNvSpPr/>
            <p:nvPr/>
          </p:nvSpPr>
          <p:spPr>
            <a:xfrm>
              <a:off x="4842498" y="743096"/>
              <a:ext cx="74749" cy="73666"/>
            </a:xfrm>
            <a:custGeom>
              <a:avLst/>
              <a:gdLst/>
              <a:ahLst/>
              <a:cxnLst>
                <a:cxn ang="0">
                  <a:pos x="43818" y="73666"/>
                </a:cxn>
                <a:cxn ang="0">
                  <a:pos x="64438" y="53344"/>
                </a:cxn>
                <a:cxn ang="0">
                  <a:pos x="64438" y="10160"/>
                </a:cxn>
                <a:cxn ang="0">
                  <a:pos x="20620" y="10160"/>
                </a:cxn>
                <a:cxn ang="0">
                  <a:pos x="0" y="30482"/>
                </a:cxn>
              </a:cxnLst>
              <a:pathLst>
                <a:path w="29" h="29">
                  <a:moveTo>
                    <a:pt x="17" y="29"/>
                  </a:moveTo>
                  <a:cubicBezTo>
                    <a:pt x="25" y="21"/>
                    <a:pt x="25" y="21"/>
                    <a:pt x="25" y="21"/>
                  </a:cubicBezTo>
                  <a:cubicBezTo>
                    <a:pt x="29" y="16"/>
                    <a:pt x="29" y="9"/>
                    <a:pt x="25" y="4"/>
                  </a:cubicBezTo>
                  <a:cubicBezTo>
                    <a:pt x="20" y="0"/>
                    <a:pt x="13" y="0"/>
                    <a:pt x="8" y="4"/>
                  </a:cubicBezTo>
                  <a:cubicBezTo>
                    <a:pt x="0" y="12"/>
                    <a:pt x="0" y="12"/>
                    <a:pt x="0" y="12"/>
                  </a:cubicBez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14342" name="Freeform 26"/>
            <p:cNvSpPr/>
            <p:nvPr/>
          </p:nvSpPr>
          <p:spPr>
            <a:xfrm>
              <a:off x="4524003" y="745263"/>
              <a:ext cx="389994" cy="471243"/>
            </a:xfrm>
            <a:custGeom>
              <a:avLst/>
              <a:gdLst/>
              <a:ahLst/>
              <a:cxnLst>
                <a:cxn ang="0">
                  <a:pos x="389994" y="102915"/>
                </a:cxn>
                <a:cxn ang="0">
                  <a:pos x="389994" y="471243"/>
                </a:cxn>
                <a:cxn ang="0">
                  <a:pos x="0" y="471243"/>
                </a:cxn>
                <a:cxn ang="0">
                  <a:pos x="0" y="0"/>
                </a:cxn>
                <a:cxn ang="0">
                  <a:pos x="288162" y="0"/>
                </a:cxn>
              </a:cxnLst>
              <a:pathLst>
                <a:path w="360" h="435">
                  <a:moveTo>
                    <a:pt x="360" y="95"/>
                  </a:moveTo>
                  <a:lnTo>
                    <a:pt x="360" y="435"/>
                  </a:lnTo>
                  <a:lnTo>
                    <a:pt x="0" y="435"/>
                  </a:lnTo>
                  <a:lnTo>
                    <a:pt x="0" y="0"/>
                  </a:lnTo>
                  <a:lnTo>
                    <a:pt x="266" y="0"/>
                  </a:ln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14343" name="Line 27"/>
            <p:cNvSpPr/>
            <p:nvPr/>
          </p:nvSpPr>
          <p:spPr>
            <a:xfrm>
              <a:off x="4585752" y="848178"/>
              <a:ext cx="174414"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4344" name="Line 28"/>
            <p:cNvSpPr/>
            <p:nvPr/>
          </p:nvSpPr>
          <p:spPr>
            <a:xfrm>
              <a:off x="4585752" y="909927"/>
              <a:ext cx="112665"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4345" name="Line 29"/>
            <p:cNvSpPr/>
            <p:nvPr/>
          </p:nvSpPr>
          <p:spPr>
            <a:xfrm>
              <a:off x="4585752" y="970593"/>
              <a:ext cx="61749"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grpSp>
      <p:sp>
        <p:nvSpPr>
          <p:cNvPr id="13" name="直角三角形 12"/>
          <p:cNvSpPr/>
          <p:nvPr/>
        </p:nvSpPr>
        <p:spPr>
          <a:xfrm rot="13498687">
            <a:off x="-2438400" y="992188"/>
            <a:ext cx="4876800" cy="4875213"/>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 name="直角三角形 14"/>
          <p:cNvSpPr/>
          <p:nvPr/>
        </p:nvSpPr>
        <p:spPr>
          <a:xfrm rot="8101313" flipH="1">
            <a:off x="9753600" y="973138"/>
            <a:ext cx="4876800" cy="4875213"/>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Ovr>
    <a:masterClrMapping/>
  </p:clrMapOvr>
  <p:transition spd="slow">
    <p:split orient="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363"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工作任务分解</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584200" y="1096963"/>
          <a:ext cx="11268075" cy="4851400"/>
        </p:xfrm>
        <a:graphic>
          <a:graphicData uri="http://schemas.openxmlformats.org/drawingml/2006/table">
            <a:tbl>
              <a:tblPr firstRow="1" bandRow="1">
                <a:tableStyleId>{5940675A-B579-460E-94D1-54222C63F5DA}</a:tableStyleId>
              </a:tblPr>
              <a:tblGrid>
                <a:gridCol w="1951990"/>
                <a:gridCol w="1985645"/>
                <a:gridCol w="7329170"/>
              </a:tblGrid>
              <a:tr h="23749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日期段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描述</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9652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2017-10-23——2017-12-23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在到达本阶段结束时会产生本项目的第一个里程碑</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需求阶段里程碑，里程碑到达有如下标志：</a:t>
                      </a:r>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已被开发并得到客户确认</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42748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设计阶段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2017-12-24——2018-01-06</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在到达本阶段结束时会产生本项目的第二个里程碑</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构架阶段里程碑，里程碑到达有如下标志：</a:t>
                      </a:r>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数据库设计已被开发并通过评审</a:t>
                      </a:r>
                      <a:r>
                        <a:rPr lang="en-US" altLang="zh-CN" sz="2000" b="0">
                          <a:latin typeface="宋体" panose="02010600030101010101" pitchFamily="2" charset="-122"/>
                          <a:ea typeface="宋体" panose="02010600030101010101" pitchFamily="2" charset="-122"/>
                          <a:cs typeface="宋体" panose="02010600030101010101" pitchFamily="2" charset="-122"/>
                        </a:rPr>
                        <a:t>;2.</a:t>
                      </a:r>
                      <a:r>
                        <a:rPr lang="zh-CN" altLang="en-US" sz="2000" b="0">
                          <a:latin typeface="宋体" panose="02010600030101010101" pitchFamily="2" charset="-122"/>
                          <a:ea typeface="宋体" panose="02010600030101010101" pitchFamily="2" charset="-122"/>
                          <a:cs typeface="宋体" panose="02010600030101010101" pitchFamily="2" charset="-122"/>
                        </a:rPr>
                        <a:t>系统技术解决方案已得到确定</a:t>
                      </a:r>
                      <a:r>
                        <a:rPr lang="en-US" altLang="zh-CN" sz="2000" b="0">
                          <a:latin typeface="宋体" panose="02010600030101010101" pitchFamily="2" charset="-122"/>
                          <a:ea typeface="宋体" panose="02010600030101010101" pitchFamily="2" charset="-122"/>
                          <a:cs typeface="宋体" panose="02010600030101010101" pitchFamily="2" charset="-122"/>
                        </a:rPr>
                        <a:t>;3.</a:t>
                      </a:r>
                      <a:r>
                        <a:rPr lang="zh-CN" altLang="en-US" sz="2000" b="0">
                          <a:latin typeface="宋体" panose="02010600030101010101" pitchFamily="2" charset="-122"/>
                          <a:ea typeface="宋体" panose="02010600030101010101" pitchFamily="2" charset="-122"/>
                          <a:cs typeface="宋体" panose="02010600030101010101" pitchFamily="2" charset="-122"/>
                        </a:rPr>
                        <a:t>产品和产品组件的设计已得到验证</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189355">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编码阶段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2017-12-31——2018-01-13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在到达本阶段结束时会产生本项目的第三个里程碑</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编码阶段里程碑，里程碑到达有如下标志：</a:t>
                      </a:r>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产品已经实现并且通过测试</a:t>
                      </a:r>
                      <a:r>
                        <a:rPr lang="en-US" altLang="zh-CN" sz="2000" b="0">
                          <a:latin typeface="宋体" panose="02010600030101010101" pitchFamily="2" charset="-122"/>
                          <a:ea typeface="宋体" panose="02010600030101010101" pitchFamily="2" charset="-122"/>
                          <a:cs typeface="宋体" panose="02010600030101010101" pitchFamily="2" charset="-122"/>
                        </a:rPr>
                        <a:t>;2.</a:t>
                      </a:r>
                      <a:r>
                        <a:rPr lang="zh-CN" altLang="en-US" sz="2000" b="0">
                          <a:latin typeface="宋体" panose="02010600030101010101" pitchFamily="2" charset="-122"/>
                          <a:ea typeface="宋体" panose="02010600030101010101" pitchFamily="2" charset="-122"/>
                          <a:cs typeface="宋体" panose="02010600030101010101" pitchFamily="2" charset="-122"/>
                        </a:rPr>
                        <a:t>用户支持文档已被开发并通过测试</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964565">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部署阶段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2018-01-14——2018-01-20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在到达本阶段结束时会产生本项目的第四个里程碑</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部署阶段里程碑，里程碑到达有如下标志：</a:t>
                      </a:r>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产品已被部署到目标组织并且得到客户验收</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363"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输入和输出</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462280" y="1143000"/>
          <a:ext cx="11266805" cy="4842510"/>
        </p:xfrm>
        <a:graphic>
          <a:graphicData uri="http://schemas.openxmlformats.org/drawingml/2006/table">
            <a:tbl>
              <a:tblPr firstRow="1" bandRow="1">
                <a:tableStyleId>{5940675A-B579-460E-94D1-54222C63F5DA}</a:tableStyleId>
              </a:tblPr>
              <a:tblGrid>
                <a:gridCol w="2249805"/>
                <a:gridCol w="2249805"/>
                <a:gridCol w="2693670"/>
                <a:gridCol w="4073525"/>
              </a:tblGrid>
              <a:tr h="30480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过程</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输入</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所需工具</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方法</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输出</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148971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需求获取</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sym typeface="+mn-ea"/>
                        </a:rPr>
                        <a:t>项目章程》</a:t>
                      </a:r>
                      <a:r>
                        <a:rPr lang="zh-CN" altLang="en-US"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《项目可行性报告》</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《项目总体计划》</a:t>
                      </a:r>
                      <a:endParaRPr lang="en-US" altLang="zh-CN"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需求工程计划》。</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定义业务需求；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用户访谈；</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系统接口分析；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用户界面分析。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sym typeface="+mn-ea"/>
                        </a:rPr>
                        <a:t>界面需求；</a:t>
                      </a: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功能需求；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性能需求。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8288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需求分析</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界面需求；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功能需求；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性能需求、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定义原型；</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设定需求优先级；</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更改需求；</a:t>
                      </a: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en-US" altLang="zh-CN"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用</a:t>
                      </a:r>
                      <a:r>
                        <a:rPr lang="en-US" altLang="zh-CN" sz="2000" b="0">
                          <a:latin typeface="宋体" panose="02010600030101010101" pitchFamily="2" charset="-122"/>
                          <a:ea typeface="宋体" panose="02010600030101010101" pitchFamily="2" charset="-122"/>
                          <a:cs typeface="宋体" panose="02010600030101010101" pitchFamily="2" charset="-122"/>
                        </a:rPr>
                        <a:t>UML</a:t>
                      </a:r>
                      <a:r>
                        <a:rPr lang="zh-CN" altLang="en-US" sz="2000" b="0">
                          <a:latin typeface="宋体" panose="02010600030101010101" pitchFamily="2" charset="-122"/>
                          <a:ea typeface="宋体" panose="02010600030101010101" pitchFamily="2" charset="-122"/>
                          <a:cs typeface="宋体" panose="02010600030101010101" pitchFamily="2" charset="-122"/>
                        </a:rPr>
                        <a:t>建立模型。</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软件的原型界面。</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需求开发计划》</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2192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配置规格说明书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原型界面；</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《需求规格说明书模板》</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需求确认；</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363"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输入和输出</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462280" y="1143000"/>
          <a:ext cx="11266805" cy="3728720"/>
        </p:xfrm>
        <a:graphic>
          <a:graphicData uri="http://schemas.openxmlformats.org/drawingml/2006/table">
            <a:tbl>
              <a:tblPr firstRow="1" bandRow="1">
                <a:tableStyleId>{5940675A-B579-460E-94D1-54222C63F5DA}</a:tableStyleId>
              </a:tblPr>
              <a:tblGrid>
                <a:gridCol w="2249805"/>
                <a:gridCol w="2249805"/>
                <a:gridCol w="2693670"/>
                <a:gridCol w="4073525"/>
              </a:tblGrid>
              <a:tr h="30480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过程</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输入</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所需工具</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输出</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159512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需求验证</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需求评审。</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《需求规格说明书》修改版。</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8288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需求管理</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变更的需求；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根据需求变更修改需求计划。</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《软件需求变更文档》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6387" name="文本框 21"/>
          <p:cNvSpPr txBox="1"/>
          <p:nvPr/>
        </p:nvSpPr>
        <p:spPr>
          <a:xfrm>
            <a:off x="4325938" y="160338"/>
            <a:ext cx="3541712" cy="768350"/>
          </a:xfrm>
          <a:prstGeom prst="rect">
            <a:avLst/>
          </a:prstGeom>
          <a:noFill/>
          <a:ln w="9525">
            <a:noFill/>
          </a:ln>
        </p:spPr>
        <p:txBody>
          <a:bodyPr wrap="square" anchor="t">
            <a:spAutoFit/>
          </a:bodyPr>
          <a:p>
            <a:pPr algn="ctr"/>
            <a:r>
              <a:rPr lang="en-US" altLang="zh-CN" sz="4400" dirty="0">
                <a:solidFill>
                  <a:srgbClr val="595959"/>
                </a:solidFill>
                <a:latin typeface="冬青黑体简体中文 W3" panose="020B0300000000000000"/>
                <a:ea typeface="冬青黑体简体中文 W3" panose="020B0300000000000000"/>
              </a:rPr>
              <a:t>WBS</a:t>
            </a:r>
            <a:r>
              <a:rPr lang="zh-CN" altLang="en-US" sz="4400" dirty="0">
                <a:solidFill>
                  <a:srgbClr val="595959"/>
                </a:solidFill>
                <a:latin typeface="冬青黑体简体中文 W3" panose="020B0300000000000000"/>
                <a:ea typeface="冬青黑体简体中文 W3" panose="020B0300000000000000"/>
              </a:rPr>
              <a:t>图</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3" name="对象 2">
            <a:hlinkClick r:id="" action="ppaction://ole?verb="/>
          </p:cNvPr>
          <p:cNvGraphicFramePr>
            <a:graphicFrameLocks noChangeAspect="1"/>
          </p:cNvGraphicFramePr>
          <p:nvPr/>
        </p:nvGraphicFramePr>
        <p:xfrm>
          <a:off x="4964430" y="2755900"/>
          <a:ext cx="1961515" cy="1346200"/>
        </p:xfrm>
        <a:graphic>
          <a:graphicData uri="http://schemas.openxmlformats.org/presentationml/2006/ole">
            <mc:AlternateContent xmlns:mc="http://schemas.openxmlformats.org/markup-compatibility/2006">
              <mc:Choice xmlns:v="urn:schemas-microsoft-com:vml" Requires="v">
                <p:oleObj spid="_x0000_s1026" name="" showAsIcon="1" r:id="rId1" imgW="971550" imgH="666750" progId="Visio.Drawing.11">
                  <p:embed/>
                </p:oleObj>
              </mc:Choice>
              <mc:Fallback>
                <p:oleObj name="" showAsIcon="1" r:id="rId1" imgW="971550" imgH="666750" progId="Visio.Drawing.11">
                  <p:embed/>
                  <p:pic>
                    <p:nvPicPr>
                      <p:cNvPr id="0" name="图片 1025"/>
                      <p:cNvPicPr/>
                      <p:nvPr/>
                    </p:nvPicPr>
                    <p:blipFill>
                      <a:blip r:embed="rId2"/>
                      <a:stretch>
                        <a:fillRect/>
                      </a:stretch>
                    </p:blipFill>
                    <p:spPr>
                      <a:xfrm>
                        <a:off x="4964430" y="2755900"/>
                        <a:ext cx="1961515" cy="1346200"/>
                      </a:xfrm>
                      <a:prstGeom prst="rect">
                        <a:avLst/>
                      </a:prstGeom>
                    </p:spPr>
                  </p:pic>
                </p:oleObj>
              </mc:Fallback>
            </mc:AlternateContent>
          </a:graphicData>
        </a:graphic>
      </p:graphicFrame>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411" name="文本框 21"/>
          <p:cNvSpPr txBox="1"/>
          <p:nvPr/>
        </p:nvSpPr>
        <p:spPr>
          <a:xfrm>
            <a:off x="4325938" y="160338"/>
            <a:ext cx="3541712" cy="768350"/>
          </a:xfrm>
          <a:prstGeom prst="rect">
            <a:avLst/>
          </a:prstGeom>
          <a:noFill/>
          <a:ln w="9525">
            <a:noFill/>
          </a:ln>
        </p:spPr>
        <p:txBody>
          <a:bodyPr wrap="square" anchor="t">
            <a:spAutoFit/>
          </a:bodyPr>
          <a:p>
            <a:pPr algn="ctr"/>
            <a:r>
              <a:rPr lang="en-US" altLang="zh-CN" sz="4400" dirty="0">
                <a:solidFill>
                  <a:srgbClr val="595959"/>
                </a:solidFill>
                <a:latin typeface="冬青黑体简体中文 W3" panose="020B0300000000000000"/>
                <a:ea typeface="冬青黑体简体中文 W3" panose="020B0300000000000000"/>
              </a:rPr>
              <a:t>OBS</a:t>
            </a:r>
            <a:r>
              <a:rPr lang="zh-CN" altLang="en-US" sz="4400" dirty="0">
                <a:solidFill>
                  <a:srgbClr val="595959"/>
                </a:solidFill>
                <a:latin typeface="冬青黑体简体中文 W3" panose="020B0300000000000000"/>
                <a:ea typeface="冬青黑体简体中文 W3" panose="020B0300000000000000"/>
              </a:rPr>
              <a:t>图</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3" name="对象 2">
            <a:hlinkClick r:id="" action="ppaction://ole?verb="/>
          </p:cNvPr>
          <p:cNvGraphicFramePr>
            <a:graphicFrameLocks noChangeAspect="1"/>
          </p:cNvGraphicFramePr>
          <p:nvPr/>
        </p:nvGraphicFramePr>
        <p:xfrm>
          <a:off x="4869815" y="2759710"/>
          <a:ext cx="2273935" cy="1560830"/>
        </p:xfrm>
        <a:graphic>
          <a:graphicData uri="http://schemas.openxmlformats.org/presentationml/2006/ole">
            <mc:AlternateContent xmlns:mc="http://schemas.openxmlformats.org/markup-compatibility/2006">
              <mc:Choice xmlns:v="urn:schemas-microsoft-com:vml" Requires="v">
                <p:oleObj spid="_x0000_s2050" name="" showAsIcon="1" r:id="rId1" imgW="971550" imgH="666750" progId="Visio.Drawing.11">
                  <p:embed/>
                </p:oleObj>
              </mc:Choice>
              <mc:Fallback>
                <p:oleObj name="" showAsIcon="1" r:id="rId1" imgW="971550" imgH="666750" progId="Visio.Drawing.11">
                  <p:embed/>
                  <p:pic>
                    <p:nvPicPr>
                      <p:cNvPr id="0" name="图片 2049"/>
                      <p:cNvPicPr/>
                      <p:nvPr/>
                    </p:nvPicPr>
                    <p:blipFill>
                      <a:blip r:embed="rId2"/>
                      <a:stretch>
                        <a:fillRect/>
                      </a:stretch>
                    </p:blipFill>
                    <p:spPr>
                      <a:xfrm>
                        <a:off x="4869815" y="2759710"/>
                        <a:ext cx="2273935" cy="1560830"/>
                      </a:xfrm>
                      <a:prstGeom prst="rect">
                        <a:avLst/>
                      </a:prstGeom>
                    </p:spPr>
                  </p:pic>
                </p:oleObj>
              </mc:Fallback>
            </mc:AlternateContent>
          </a:graphicData>
        </a:graphic>
      </p:graphicFrame>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435"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甘特图</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3" name="对象 2">
            <a:hlinkClick r:id="" action="ppaction://ole?verb="/>
          </p:cNvPr>
          <p:cNvGraphicFramePr>
            <a:graphicFrameLocks noChangeAspect="1"/>
          </p:cNvGraphicFramePr>
          <p:nvPr/>
        </p:nvGraphicFramePr>
        <p:xfrm>
          <a:off x="5034280" y="2936240"/>
          <a:ext cx="1917700" cy="1316355"/>
        </p:xfrm>
        <a:graphic>
          <a:graphicData uri="http://schemas.openxmlformats.org/presentationml/2006/ole">
            <mc:AlternateContent xmlns:mc="http://schemas.openxmlformats.org/markup-compatibility/2006">
              <mc:Choice xmlns:v="urn:schemas-microsoft-com:vml" Requires="v">
                <p:oleObj spid="_x0000_s3074" name="" showAsIcon="1" r:id="rId1" imgW="971550" imgH="666750" progId="MSProject.Project.9">
                  <p:embed/>
                </p:oleObj>
              </mc:Choice>
              <mc:Fallback>
                <p:oleObj name="" showAsIcon="1" r:id="rId1" imgW="971550" imgH="666750" progId="MSProject.Project.9">
                  <p:embed/>
                  <p:pic>
                    <p:nvPicPr>
                      <p:cNvPr id="0" name="图片 3073"/>
                      <p:cNvPicPr/>
                      <p:nvPr/>
                    </p:nvPicPr>
                    <p:blipFill>
                      <a:blip r:embed="rId2"/>
                      <a:stretch>
                        <a:fillRect/>
                      </a:stretch>
                    </p:blipFill>
                    <p:spPr>
                      <a:xfrm>
                        <a:off x="5034280" y="2936240"/>
                        <a:ext cx="1917700" cy="1316355"/>
                      </a:xfrm>
                      <a:prstGeom prst="rect">
                        <a:avLst/>
                      </a:prstGeom>
                    </p:spPr>
                  </p:pic>
                </p:oleObj>
              </mc:Fallback>
            </mc:AlternateContent>
          </a:graphicData>
        </a:graphic>
      </p:graphicFrame>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459" name="文本框 21"/>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预算</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1905000" y="2003425"/>
          <a:ext cx="8054975" cy="3565525"/>
        </p:xfrm>
        <a:graphic>
          <a:graphicData uri="http://schemas.openxmlformats.org/drawingml/2006/table">
            <a:tbl>
              <a:tblPr firstRow="1" bandRow="1">
                <a:tableStyleId>{5940675A-B579-460E-94D1-54222C63F5DA}</a:tableStyleId>
              </a:tblPr>
              <a:tblGrid>
                <a:gridCol w="1962785"/>
                <a:gridCol w="2538730"/>
                <a:gridCol w="3553460"/>
              </a:tblGrid>
              <a:tr h="540385">
                <a:tc>
                  <a:txBody>
                    <a:bodyPr/>
                    <a:p>
                      <a:pPr indent="0" algn="ctr">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活动</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工作量</a:t>
                      </a:r>
                      <a:r>
                        <a:rPr lang="en-US" altLang="zh-CN" sz="2400" b="0">
                          <a:solidFill>
                            <a:srgbClr val="000000"/>
                          </a:solidFill>
                          <a:latin typeface="宋体" panose="02010600030101010101" pitchFamily="2" charset="-122"/>
                          <a:ea typeface="宋体" panose="02010600030101010101" pitchFamily="2" charset="-122"/>
                          <a:cs typeface="宋体" panose="02010600030101010101" pitchFamily="2" charset="-122"/>
                        </a:rPr>
                        <a:t>(</a:t>
                      </a: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人时</a:t>
                      </a:r>
                      <a:r>
                        <a:rPr lang="en-US" altLang="zh-CN" sz="2400" b="0">
                          <a:solidFill>
                            <a:srgbClr val="000000"/>
                          </a:solidFill>
                          <a:latin typeface="宋体" panose="02010600030101010101" pitchFamily="2" charset="-122"/>
                          <a:ea typeface="宋体" panose="02010600030101010101" pitchFamily="2" charset="-122"/>
                          <a:cs typeface="宋体" panose="02010600030101010101" pitchFamily="2" charset="-122"/>
                        </a:rPr>
                        <a:t>)</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成本（元）</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49974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需求</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197</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6101</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895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设计</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50</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1548.5</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11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编码</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200</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6194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11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测试</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20</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619.4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11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部署</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12</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371.64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74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合计：</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329</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14617.84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9494" name="文本框 2"/>
          <p:cNvSpPr txBox="1"/>
          <p:nvPr/>
        </p:nvSpPr>
        <p:spPr>
          <a:xfrm>
            <a:off x="1905000" y="1076325"/>
            <a:ext cx="2420938" cy="829945"/>
          </a:xfrm>
          <a:prstGeom prst="rect">
            <a:avLst/>
          </a:prstGeom>
          <a:noFill/>
          <a:ln w="9525">
            <a:noFill/>
          </a:ln>
        </p:spPr>
        <p:txBody>
          <a:bodyPr wrap="square" anchor="t">
            <a:spAutoFit/>
          </a:bodyPr>
          <a:p>
            <a:pPr algn="ctr"/>
            <a:r>
              <a:rPr lang="zh-CN" altLang="en-US" sz="2400" dirty="0">
                <a:solidFill>
                  <a:srgbClr val="595959"/>
                </a:solidFill>
                <a:latin typeface="方正兰亭纤黑_GBK" panose="02000000000000000000" charset="0"/>
                <a:ea typeface="方正兰亭纤黑_GBK" panose="02000000000000000000" charset="0"/>
              </a:rPr>
              <a:t>人工费用：每小时30.97元/人</a:t>
            </a:r>
            <a:endParaRPr lang="zh-CN" altLang="en-US" sz="2400" dirty="0">
              <a:solidFill>
                <a:srgbClr val="595959"/>
              </a:solidFill>
              <a:latin typeface="方正兰亭纤黑_GBK" panose="02000000000000000000" charset="0"/>
              <a:ea typeface="方正兰亭纤黑_GBK" panose="02000000000000000000" charset="0"/>
            </a:endParaRPr>
          </a:p>
        </p:txBody>
      </p:sp>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文本框 2"/>
          <p:cNvSpPr txBox="1"/>
          <p:nvPr/>
        </p:nvSpPr>
        <p:spPr>
          <a:xfrm>
            <a:off x="3813175" y="2830513"/>
            <a:ext cx="4565650"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Three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20482" name="文本框 3"/>
          <p:cNvSpPr txBox="1"/>
          <p:nvPr/>
        </p:nvSpPr>
        <p:spPr>
          <a:xfrm>
            <a:off x="3460750" y="4105275"/>
            <a:ext cx="5270500" cy="1014730"/>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质量管理计划</a:t>
            </a:r>
            <a:endParaRPr lang="zh-CN" altLang="en-US" sz="6000" dirty="0">
              <a:solidFill>
                <a:srgbClr val="595959"/>
              </a:solidFill>
              <a:latin typeface="冬青黑体简体中文 W3" panose="020B0300000000000000"/>
              <a:ea typeface="冬青黑体简体中文 W3" panose="020B0300000000000000"/>
            </a:endParaRPr>
          </a:p>
        </p:txBody>
      </p:sp>
      <p:grpSp>
        <p:nvGrpSpPr>
          <p:cNvPr id="20483" name="组合 5"/>
          <p:cNvGrpSpPr>
            <a:grpSpLocks noChangeAspect="1"/>
          </p:cNvGrpSpPr>
          <p:nvPr/>
        </p:nvGrpSpPr>
        <p:grpSpPr>
          <a:xfrm>
            <a:off x="5641975" y="1690688"/>
            <a:ext cx="908050" cy="881062"/>
            <a:chOff x="852640" y="745263"/>
            <a:chExt cx="472326" cy="471243"/>
          </a:xfrm>
        </p:grpSpPr>
        <p:sp>
          <p:nvSpPr>
            <p:cNvPr id="20484" name="Freeform 48"/>
            <p:cNvSpPr/>
            <p:nvPr/>
          </p:nvSpPr>
          <p:spPr>
            <a:xfrm>
              <a:off x="852640" y="745263"/>
              <a:ext cx="307662" cy="307662"/>
            </a:xfrm>
            <a:custGeom>
              <a:avLst/>
              <a:gdLst/>
              <a:ahLst/>
              <a:cxnLst>
                <a:cxn ang="0">
                  <a:pos x="266640" y="171777"/>
                </a:cxn>
                <a:cxn ang="0">
                  <a:pos x="307662" y="194852"/>
                </a:cxn>
                <a:cxn ang="0">
                  <a:pos x="292278" y="233310"/>
                </a:cxn>
                <a:cxn ang="0">
                  <a:pos x="246129" y="220491"/>
                </a:cxn>
                <a:cxn ang="0">
                  <a:pos x="220491" y="246129"/>
                </a:cxn>
                <a:cxn ang="0">
                  <a:pos x="233310" y="292278"/>
                </a:cxn>
                <a:cxn ang="0">
                  <a:pos x="194852" y="307662"/>
                </a:cxn>
                <a:cxn ang="0">
                  <a:pos x="169214" y="266640"/>
                </a:cxn>
                <a:cxn ang="0">
                  <a:pos x="153831" y="266640"/>
                </a:cxn>
                <a:cxn ang="0">
                  <a:pos x="135884" y="266640"/>
                </a:cxn>
                <a:cxn ang="0">
                  <a:pos x="135884" y="266640"/>
                </a:cxn>
                <a:cxn ang="0">
                  <a:pos x="112809" y="307662"/>
                </a:cxn>
                <a:cxn ang="0">
                  <a:pos x="74351" y="292278"/>
                </a:cxn>
                <a:cxn ang="0">
                  <a:pos x="87170" y="243565"/>
                </a:cxn>
                <a:cxn ang="0">
                  <a:pos x="61532" y="220491"/>
                </a:cxn>
                <a:cxn ang="0">
                  <a:pos x="15383" y="233310"/>
                </a:cxn>
                <a:cxn ang="0">
                  <a:pos x="0" y="194852"/>
                </a:cxn>
                <a:cxn ang="0">
                  <a:pos x="41021" y="169214"/>
                </a:cxn>
                <a:cxn ang="0">
                  <a:pos x="41021" y="153831"/>
                </a:cxn>
                <a:cxn ang="0">
                  <a:pos x="41021" y="135884"/>
                </a:cxn>
                <a:cxn ang="0">
                  <a:pos x="41021" y="135884"/>
                </a:cxn>
                <a:cxn ang="0">
                  <a:pos x="0" y="110245"/>
                </a:cxn>
                <a:cxn ang="0">
                  <a:pos x="15383" y="74351"/>
                </a:cxn>
                <a:cxn ang="0">
                  <a:pos x="61532" y="87170"/>
                </a:cxn>
                <a:cxn ang="0">
                  <a:pos x="87170" y="61532"/>
                </a:cxn>
                <a:cxn ang="0">
                  <a:pos x="74351" y="15383"/>
                </a:cxn>
                <a:cxn ang="0">
                  <a:pos x="112809" y="0"/>
                </a:cxn>
                <a:cxn ang="0">
                  <a:pos x="138447" y="41021"/>
                </a:cxn>
                <a:cxn ang="0">
                  <a:pos x="153831" y="41021"/>
                </a:cxn>
                <a:cxn ang="0">
                  <a:pos x="171777" y="41021"/>
                </a:cxn>
                <a:cxn ang="0">
                  <a:pos x="197416" y="0"/>
                </a:cxn>
                <a:cxn ang="0">
                  <a:pos x="233310" y="15383"/>
                </a:cxn>
                <a:cxn ang="0">
                  <a:pos x="223054" y="61532"/>
                </a:cxn>
                <a:cxn ang="0">
                  <a:pos x="246129" y="87170"/>
                </a:cxn>
                <a:cxn ang="0">
                  <a:pos x="292278" y="74351"/>
                </a:cxn>
                <a:cxn ang="0">
                  <a:pos x="307662" y="112809"/>
                </a:cxn>
                <a:cxn ang="0">
                  <a:pos x="266640" y="138447"/>
                </a:cxn>
                <a:cxn ang="0">
                  <a:pos x="266640" y="153831"/>
                </a:cxn>
                <a:cxn ang="0">
                  <a:pos x="266640" y="171777"/>
                </a:cxn>
              </a:cxnLst>
              <a:pathLst>
                <a:path w="120" h="120">
                  <a:moveTo>
                    <a:pt x="104" y="67"/>
                  </a:moveTo>
                  <a:cubicBezTo>
                    <a:pt x="120" y="76"/>
                    <a:pt x="120" y="76"/>
                    <a:pt x="120" y="76"/>
                  </a:cubicBezTo>
                  <a:cubicBezTo>
                    <a:pt x="114" y="91"/>
                    <a:pt x="114" y="91"/>
                    <a:pt x="114" y="91"/>
                  </a:cubicBezTo>
                  <a:cubicBezTo>
                    <a:pt x="96" y="86"/>
                    <a:pt x="96" y="86"/>
                    <a:pt x="96" y="86"/>
                  </a:cubicBezTo>
                  <a:cubicBezTo>
                    <a:pt x="93" y="90"/>
                    <a:pt x="90" y="93"/>
                    <a:pt x="86" y="96"/>
                  </a:cubicBezTo>
                  <a:cubicBezTo>
                    <a:pt x="91" y="114"/>
                    <a:pt x="91" y="114"/>
                    <a:pt x="91" y="114"/>
                  </a:cubicBezTo>
                  <a:cubicBezTo>
                    <a:pt x="76" y="120"/>
                    <a:pt x="76" y="120"/>
                    <a:pt x="76" y="120"/>
                  </a:cubicBezTo>
                  <a:cubicBezTo>
                    <a:pt x="66" y="104"/>
                    <a:pt x="66" y="104"/>
                    <a:pt x="66" y="104"/>
                  </a:cubicBezTo>
                  <a:cubicBezTo>
                    <a:pt x="64" y="104"/>
                    <a:pt x="62" y="104"/>
                    <a:pt x="60" y="104"/>
                  </a:cubicBezTo>
                  <a:cubicBezTo>
                    <a:pt x="58" y="104"/>
                    <a:pt x="56" y="104"/>
                    <a:pt x="53" y="104"/>
                  </a:cubicBezTo>
                  <a:cubicBezTo>
                    <a:pt x="53" y="104"/>
                    <a:pt x="53" y="104"/>
                    <a:pt x="53" y="104"/>
                  </a:cubicBezTo>
                  <a:cubicBezTo>
                    <a:pt x="44" y="120"/>
                    <a:pt x="44" y="120"/>
                    <a:pt x="44" y="120"/>
                  </a:cubicBezTo>
                  <a:cubicBezTo>
                    <a:pt x="29" y="114"/>
                    <a:pt x="29" y="114"/>
                    <a:pt x="29" y="114"/>
                  </a:cubicBezTo>
                  <a:cubicBezTo>
                    <a:pt x="34" y="95"/>
                    <a:pt x="34" y="95"/>
                    <a:pt x="34" y="95"/>
                  </a:cubicBezTo>
                  <a:cubicBezTo>
                    <a:pt x="30" y="93"/>
                    <a:pt x="27" y="89"/>
                    <a:pt x="24" y="86"/>
                  </a:cubicBezTo>
                  <a:cubicBezTo>
                    <a:pt x="6" y="91"/>
                    <a:pt x="6" y="91"/>
                    <a:pt x="6" y="91"/>
                  </a:cubicBezTo>
                  <a:cubicBezTo>
                    <a:pt x="0" y="76"/>
                    <a:pt x="0" y="76"/>
                    <a:pt x="0" y="76"/>
                  </a:cubicBezTo>
                  <a:cubicBezTo>
                    <a:pt x="16" y="66"/>
                    <a:pt x="16" y="66"/>
                    <a:pt x="16" y="66"/>
                  </a:cubicBezTo>
                  <a:cubicBezTo>
                    <a:pt x="16" y="64"/>
                    <a:pt x="16" y="62"/>
                    <a:pt x="16" y="60"/>
                  </a:cubicBezTo>
                  <a:cubicBezTo>
                    <a:pt x="16" y="57"/>
                    <a:pt x="16" y="55"/>
                    <a:pt x="16" y="53"/>
                  </a:cubicBezTo>
                  <a:cubicBezTo>
                    <a:pt x="16" y="53"/>
                    <a:pt x="16" y="53"/>
                    <a:pt x="16" y="53"/>
                  </a:cubicBezTo>
                  <a:cubicBezTo>
                    <a:pt x="0" y="43"/>
                    <a:pt x="0" y="43"/>
                    <a:pt x="0" y="43"/>
                  </a:cubicBezTo>
                  <a:cubicBezTo>
                    <a:pt x="6" y="29"/>
                    <a:pt x="6" y="29"/>
                    <a:pt x="6" y="29"/>
                  </a:cubicBezTo>
                  <a:cubicBezTo>
                    <a:pt x="24" y="34"/>
                    <a:pt x="24" y="34"/>
                    <a:pt x="24" y="34"/>
                  </a:cubicBezTo>
                  <a:cubicBezTo>
                    <a:pt x="27" y="30"/>
                    <a:pt x="30" y="27"/>
                    <a:pt x="34" y="24"/>
                  </a:cubicBezTo>
                  <a:cubicBezTo>
                    <a:pt x="29" y="6"/>
                    <a:pt x="29" y="6"/>
                    <a:pt x="29" y="6"/>
                  </a:cubicBezTo>
                  <a:cubicBezTo>
                    <a:pt x="44" y="0"/>
                    <a:pt x="44" y="0"/>
                    <a:pt x="44" y="0"/>
                  </a:cubicBezTo>
                  <a:cubicBezTo>
                    <a:pt x="54" y="16"/>
                    <a:pt x="54" y="16"/>
                    <a:pt x="54" y="16"/>
                  </a:cubicBezTo>
                  <a:cubicBezTo>
                    <a:pt x="56" y="16"/>
                    <a:pt x="58" y="16"/>
                    <a:pt x="60" y="16"/>
                  </a:cubicBezTo>
                  <a:cubicBezTo>
                    <a:pt x="62" y="16"/>
                    <a:pt x="65" y="16"/>
                    <a:pt x="67" y="16"/>
                  </a:cubicBezTo>
                  <a:cubicBezTo>
                    <a:pt x="77" y="0"/>
                    <a:pt x="77" y="0"/>
                    <a:pt x="77" y="0"/>
                  </a:cubicBezTo>
                  <a:cubicBezTo>
                    <a:pt x="91" y="6"/>
                    <a:pt x="91" y="6"/>
                    <a:pt x="91" y="6"/>
                  </a:cubicBezTo>
                  <a:cubicBezTo>
                    <a:pt x="87" y="24"/>
                    <a:pt x="87" y="24"/>
                    <a:pt x="87" y="24"/>
                  </a:cubicBezTo>
                  <a:cubicBezTo>
                    <a:pt x="90" y="27"/>
                    <a:pt x="93" y="30"/>
                    <a:pt x="96" y="34"/>
                  </a:cubicBezTo>
                  <a:cubicBezTo>
                    <a:pt x="114" y="29"/>
                    <a:pt x="114" y="29"/>
                    <a:pt x="114" y="29"/>
                  </a:cubicBezTo>
                  <a:cubicBezTo>
                    <a:pt x="120" y="44"/>
                    <a:pt x="120" y="44"/>
                    <a:pt x="120" y="44"/>
                  </a:cubicBezTo>
                  <a:cubicBezTo>
                    <a:pt x="104" y="54"/>
                    <a:pt x="104" y="54"/>
                    <a:pt x="104" y="54"/>
                  </a:cubicBezTo>
                  <a:cubicBezTo>
                    <a:pt x="104" y="56"/>
                    <a:pt x="104" y="58"/>
                    <a:pt x="104" y="60"/>
                  </a:cubicBezTo>
                  <a:cubicBezTo>
                    <a:pt x="104" y="62"/>
                    <a:pt x="104" y="64"/>
                    <a:pt x="104" y="67"/>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0485" name="Freeform 49"/>
            <p:cNvSpPr/>
            <p:nvPr/>
          </p:nvSpPr>
          <p:spPr>
            <a:xfrm>
              <a:off x="950139" y="842761"/>
              <a:ext cx="112665" cy="112665"/>
            </a:xfrm>
            <a:custGeom>
              <a:avLst/>
              <a:gdLst/>
              <a:ahLst/>
              <a:cxnLst>
                <a:cxn ang="0">
                  <a:pos x="20484" y="92180"/>
                </a:cxn>
                <a:cxn ang="0">
                  <a:pos x="92180" y="92180"/>
                </a:cxn>
                <a:cxn ang="0">
                  <a:pos x="92180" y="20484"/>
                </a:cxn>
                <a:cxn ang="0">
                  <a:pos x="20484" y="20484"/>
                </a:cxn>
                <a:cxn ang="0">
                  <a:pos x="20484" y="92180"/>
                </a:cxn>
              </a:cxnLst>
              <a:pathLst>
                <a:path w="44" h="44">
                  <a:moveTo>
                    <a:pt x="8" y="36"/>
                  </a:moveTo>
                  <a:cubicBezTo>
                    <a:pt x="16" y="44"/>
                    <a:pt x="28" y="44"/>
                    <a:pt x="36" y="36"/>
                  </a:cubicBezTo>
                  <a:cubicBezTo>
                    <a:pt x="44" y="28"/>
                    <a:pt x="44" y="16"/>
                    <a:pt x="36" y="8"/>
                  </a:cubicBezTo>
                  <a:cubicBezTo>
                    <a:pt x="28" y="0"/>
                    <a:pt x="16" y="0"/>
                    <a:pt x="8" y="8"/>
                  </a:cubicBezTo>
                  <a:cubicBezTo>
                    <a:pt x="0" y="16"/>
                    <a:pt x="0" y="28"/>
                    <a:pt x="8"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0486" name="Freeform 50"/>
            <p:cNvSpPr/>
            <p:nvPr/>
          </p:nvSpPr>
          <p:spPr>
            <a:xfrm>
              <a:off x="1098553" y="991176"/>
              <a:ext cx="226413" cy="225330"/>
            </a:xfrm>
            <a:custGeom>
              <a:avLst/>
              <a:gdLst/>
              <a:ahLst/>
              <a:cxnLst>
                <a:cxn ang="0">
                  <a:pos x="192965" y="92180"/>
                </a:cxn>
                <a:cxn ang="0">
                  <a:pos x="226413" y="97301"/>
                </a:cxn>
                <a:cxn ang="0">
                  <a:pos x="226413" y="125467"/>
                </a:cxn>
                <a:cxn ang="0">
                  <a:pos x="192965" y="130588"/>
                </a:cxn>
                <a:cxn ang="0">
                  <a:pos x="182674" y="153634"/>
                </a:cxn>
                <a:cxn ang="0">
                  <a:pos x="203257" y="181800"/>
                </a:cxn>
                <a:cxn ang="0">
                  <a:pos x="182674" y="202284"/>
                </a:cxn>
                <a:cxn ang="0">
                  <a:pos x="156945" y="181800"/>
                </a:cxn>
                <a:cxn ang="0">
                  <a:pos x="146653" y="186921"/>
                </a:cxn>
                <a:cxn ang="0">
                  <a:pos x="133789" y="192042"/>
                </a:cxn>
                <a:cxn ang="0">
                  <a:pos x="133789" y="192042"/>
                </a:cxn>
                <a:cxn ang="0">
                  <a:pos x="128643" y="225330"/>
                </a:cxn>
                <a:cxn ang="0">
                  <a:pos x="100342" y="225330"/>
                </a:cxn>
                <a:cxn ang="0">
                  <a:pos x="95196" y="192042"/>
                </a:cxn>
                <a:cxn ang="0">
                  <a:pos x="72040" y="181800"/>
                </a:cxn>
                <a:cxn ang="0">
                  <a:pos x="43738" y="202284"/>
                </a:cxn>
                <a:cxn ang="0">
                  <a:pos x="23155" y="181800"/>
                </a:cxn>
                <a:cxn ang="0">
                  <a:pos x="43738" y="153634"/>
                </a:cxn>
                <a:cxn ang="0">
                  <a:pos x="38593" y="143391"/>
                </a:cxn>
                <a:cxn ang="0">
                  <a:pos x="33447" y="130588"/>
                </a:cxn>
                <a:cxn ang="0">
                  <a:pos x="33447" y="130588"/>
                </a:cxn>
                <a:cxn ang="0">
                  <a:pos x="0" y="128028"/>
                </a:cxn>
                <a:cxn ang="0">
                  <a:pos x="0" y="97301"/>
                </a:cxn>
                <a:cxn ang="0">
                  <a:pos x="33447" y="94741"/>
                </a:cxn>
                <a:cxn ang="0">
                  <a:pos x="43738" y="71695"/>
                </a:cxn>
                <a:cxn ang="0">
                  <a:pos x="23155" y="43529"/>
                </a:cxn>
                <a:cxn ang="0">
                  <a:pos x="43738" y="23045"/>
                </a:cxn>
                <a:cxn ang="0">
                  <a:pos x="72040" y="43529"/>
                </a:cxn>
                <a:cxn ang="0">
                  <a:pos x="82332" y="38408"/>
                </a:cxn>
                <a:cxn ang="0">
                  <a:pos x="92623" y="33287"/>
                </a:cxn>
                <a:cxn ang="0">
                  <a:pos x="97769" y="0"/>
                </a:cxn>
                <a:cxn ang="0">
                  <a:pos x="128643" y="0"/>
                </a:cxn>
                <a:cxn ang="0">
                  <a:pos x="131216" y="33287"/>
                </a:cxn>
                <a:cxn ang="0">
                  <a:pos x="154372" y="43529"/>
                </a:cxn>
                <a:cxn ang="0">
                  <a:pos x="182674" y="23045"/>
                </a:cxn>
                <a:cxn ang="0">
                  <a:pos x="203257" y="43529"/>
                </a:cxn>
                <a:cxn ang="0">
                  <a:pos x="182674" y="69135"/>
                </a:cxn>
                <a:cxn ang="0">
                  <a:pos x="187819" y="79377"/>
                </a:cxn>
                <a:cxn ang="0">
                  <a:pos x="192965" y="92180"/>
                </a:cxn>
              </a:cxnLst>
              <a:pathLst>
                <a:path w="88" h="88">
                  <a:moveTo>
                    <a:pt x="75" y="36"/>
                  </a:moveTo>
                  <a:cubicBezTo>
                    <a:pt x="88" y="38"/>
                    <a:pt x="88" y="38"/>
                    <a:pt x="88" y="38"/>
                  </a:cubicBezTo>
                  <a:cubicBezTo>
                    <a:pt x="88" y="49"/>
                    <a:pt x="88" y="49"/>
                    <a:pt x="88" y="49"/>
                  </a:cubicBezTo>
                  <a:cubicBezTo>
                    <a:pt x="75" y="51"/>
                    <a:pt x="75" y="51"/>
                    <a:pt x="75" y="51"/>
                  </a:cubicBezTo>
                  <a:cubicBezTo>
                    <a:pt x="74" y="54"/>
                    <a:pt x="73" y="57"/>
                    <a:pt x="71" y="60"/>
                  </a:cubicBezTo>
                  <a:cubicBezTo>
                    <a:pt x="79" y="71"/>
                    <a:pt x="79" y="71"/>
                    <a:pt x="79" y="71"/>
                  </a:cubicBezTo>
                  <a:cubicBezTo>
                    <a:pt x="71" y="79"/>
                    <a:pt x="71" y="79"/>
                    <a:pt x="71" y="79"/>
                  </a:cubicBezTo>
                  <a:cubicBezTo>
                    <a:pt x="61" y="71"/>
                    <a:pt x="61" y="71"/>
                    <a:pt x="61" y="71"/>
                  </a:cubicBezTo>
                  <a:cubicBezTo>
                    <a:pt x="59" y="72"/>
                    <a:pt x="58" y="72"/>
                    <a:pt x="57" y="73"/>
                  </a:cubicBezTo>
                  <a:cubicBezTo>
                    <a:pt x="55" y="74"/>
                    <a:pt x="54" y="74"/>
                    <a:pt x="52" y="75"/>
                  </a:cubicBezTo>
                  <a:cubicBezTo>
                    <a:pt x="52" y="75"/>
                    <a:pt x="52" y="75"/>
                    <a:pt x="52" y="75"/>
                  </a:cubicBezTo>
                  <a:cubicBezTo>
                    <a:pt x="50" y="88"/>
                    <a:pt x="50" y="88"/>
                    <a:pt x="50" y="88"/>
                  </a:cubicBezTo>
                  <a:cubicBezTo>
                    <a:pt x="39" y="88"/>
                    <a:pt x="39" y="88"/>
                    <a:pt x="39" y="88"/>
                  </a:cubicBezTo>
                  <a:cubicBezTo>
                    <a:pt x="37" y="75"/>
                    <a:pt x="37" y="75"/>
                    <a:pt x="37" y="75"/>
                  </a:cubicBezTo>
                  <a:cubicBezTo>
                    <a:pt x="34" y="74"/>
                    <a:pt x="31" y="73"/>
                    <a:pt x="28" y="71"/>
                  </a:cubicBezTo>
                  <a:cubicBezTo>
                    <a:pt x="17" y="79"/>
                    <a:pt x="17" y="79"/>
                    <a:pt x="17" y="79"/>
                  </a:cubicBezTo>
                  <a:cubicBezTo>
                    <a:pt x="9" y="71"/>
                    <a:pt x="9" y="71"/>
                    <a:pt x="9" y="71"/>
                  </a:cubicBezTo>
                  <a:cubicBezTo>
                    <a:pt x="17" y="60"/>
                    <a:pt x="17" y="60"/>
                    <a:pt x="17" y="60"/>
                  </a:cubicBezTo>
                  <a:cubicBezTo>
                    <a:pt x="16" y="59"/>
                    <a:pt x="16" y="58"/>
                    <a:pt x="15" y="56"/>
                  </a:cubicBezTo>
                  <a:cubicBezTo>
                    <a:pt x="14" y="55"/>
                    <a:pt x="14" y="53"/>
                    <a:pt x="13" y="51"/>
                  </a:cubicBezTo>
                  <a:cubicBezTo>
                    <a:pt x="13" y="51"/>
                    <a:pt x="13" y="51"/>
                    <a:pt x="13" y="51"/>
                  </a:cubicBezTo>
                  <a:cubicBezTo>
                    <a:pt x="0" y="50"/>
                    <a:pt x="0" y="50"/>
                    <a:pt x="0" y="50"/>
                  </a:cubicBezTo>
                  <a:cubicBezTo>
                    <a:pt x="0" y="38"/>
                    <a:pt x="0" y="38"/>
                    <a:pt x="0" y="38"/>
                  </a:cubicBezTo>
                  <a:cubicBezTo>
                    <a:pt x="13" y="37"/>
                    <a:pt x="13" y="37"/>
                    <a:pt x="13" y="37"/>
                  </a:cubicBezTo>
                  <a:cubicBezTo>
                    <a:pt x="14" y="33"/>
                    <a:pt x="15" y="30"/>
                    <a:pt x="17" y="28"/>
                  </a:cubicBezTo>
                  <a:cubicBezTo>
                    <a:pt x="9" y="17"/>
                    <a:pt x="9" y="17"/>
                    <a:pt x="9" y="17"/>
                  </a:cubicBezTo>
                  <a:cubicBezTo>
                    <a:pt x="17" y="9"/>
                    <a:pt x="17" y="9"/>
                    <a:pt x="17" y="9"/>
                  </a:cubicBezTo>
                  <a:cubicBezTo>
                    <a:pt x="28" y="17"/>
                    <a:pt x="28" y="17"/>
                    <a:pt x="28" y="17"/>
                  </a:cubicBezTo>
                  <a:cubicBezTo>
                    <a:pt x="29" y="16"/>
                    <a:pt x="30" y="15"/>
                    <a:pt x="32" y="15"/>
                  </a:cubicBezTo>
                  <a:cubicBezTo>
                    <a:pt x="33" y="14"/>
                    <a:pt x="35" y="14"/>
                    <a:pt x="36" y="13"/>
                  </a:cubicBezTo>
                  <a:cubicBezTo>
                    <a:pt x="38" y="0"/>
                    <a:pt x="38" y="0"/>
                    <a:pt x="38" y="0"/>
                  </a:cubicBezTo>
                  <a:cubicBezTo>
                    <a:pt x="50" y="0"/>
                    <a:pt x="50" y="0"/>
                    <a:pt x="50" y="0"/>
                  </a:cubicBezTo>
                  <a:cubicBezTo>
                    <a:pt x="51" y="13"/>
                    <a:pt x="51" y="13"/>
                    <a:pt x="51" y="13"/>
                  </a:cubicBezTo>
                  <a:cubicBezTo>
                    <a:pt x="55" y="14"/>
                    <a:pt x="58" y="15"/>
                    <a:pt x="60" y="17"/>
                  </a:cubicBezTo>
                  <a:cubicBezTo>
                    <a:pt x="71" y="9"/>
                    <a:pt x="71" y="9"/>
                    <a:pt x="71" y="9"/>
                  </a:cubicBezTo>
                  <a:cubicBezTo>
                    <a:pt x="79" y="17"/>
                    <a:pt x="79" y="17"/>
                    <a:pt x="79" y="17"/>
                  </a:cubicBezTo>
                  <a:cubicBezTo>
                    <a:pt x="71" y="27"/>
                    <a:pt x="71" y="27"/>
                    <a:pt x="71" y="27"/>
                  </a:cubicBezTo>
                  <a:cubicBezTo>
                    <a:pt x="72" y="29"/>
                    <a:pt x="73" y="30"/>
                    <a:pt x="73" y="31"/>
                  </a:cubicBezTo>
                  <a:cubicBezTo>
                    <a:pt x="74" y="33"/>
                    <a:pt x="74" y="35"/>
                    <a:pt x="75"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0487" name="Freeform 51"/>
            <p:cNvSpPr/>
            <p:nvPr/>
          </p:nvSpPr>
          <p:spPr>
            <a:xfrm>
              <a:off x="1178719" y="1068091"/>
              <a:ext cx="69332" cy="69332"/>
            </a:xfrm>
            <a:custGeom>
              <a:avLst/>
              <a:gdLst/>
              <a:ahLst/>
              <a:cxnLst>
                <a:cxn ang="0">
                  <a:pos x="23110" y="64196"/>
                </a:cxn>
                <a:cxn ang="0">
                  <a:pos x="61628" y="46221"/>
                </a:cxn>
                <a:cxn ang="0">
                  <a:pos x="46221" y="7703"/>
                </a:cxn>
                <a:cxn ang="0">
                  <a:pos x="5135" y="23110"/>
                </a:cxn>
                <a:cxn ang="0">
                  <a:pos x="23110" y="64196"/>
                </a:cxn>
              </a:cxnLst>
              <a:pathLst>
                <a:path w="27" h="27">
                  <a:moveTo>
                    <a:pt x="9" y="25"/>
                  </a:moveTo>
                  <a:cubicBezTo>
                    <a:pt x="15" y="27"/>
                    <a:pt x="22" y="24"/>
                    <a:pt x="24" y="18"/>
                  </a:cubicBezTo>
                  <a:cubicBezTo>
                    <a:pt x="27" y="12"/>
                    <a:pt x="24" y="5"/>
                    <a:pt x="18" y="3"/>
                  </a:cubicBezTo>
                  <a:cubicBezTo>
                    <a:pt x="11" y="0"/>
                    <a:pt x="4" y="3"/>
                    <a:pt x="2" y="9"/>
                  </a:cubicBezTo>
                  <a:cubicBezTo>
                    <a:pt x="0" y="16"/>
                    <a:pt x="3" y="23"/>
                    <a:pt x="9" y="25"/>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grpSp>
      <p:sp>
        <p:nvSpPr>
          <p:cNvPr id="11" name="直角三角形 10"/>
          <p:cNvSpPr/>
          <p:nvPr/>
        </p:nvSpPr>
        <p:spPr>
          <a:xfrm rot="13498687">
            <a:off x="-2438400" y="992188"/>
            <a:ext cx="4876800" cy="4875213"/>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2" name="直角三角形 11"/>
          <p:cNvSpPr/>
          <p:nvPr/>
        </p:nvSpPr>
        <p:spPr>
          <a:xfrm rot="8101313" flipH="1">
            <a:off x="9753600" y="973138"/>
            <a:ext cx="4876800" cy="4875213"/>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Ovr>
    <a:masterClrMapping/>
  </p:clrMapOvr>
  <p:transition spd="slow">
    <p:split orient="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直角三角形 1"/>
          <p:cNvSpPr/>
          <p:nvPr/>
        </p:nvSpPr>
        <p:spPr>
          <a:xfrm rot="2700000" flipH="1">
            <a:off x="2462213" y="-758825"/>
            <a:ext cx="1527175" cy="1527175"/>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 name="直角三角形 2"/>
          <p:cNvSpPr/>
          <p:nvPr/>
        </p:nvSpPr>
        <p:spPr>
          <a:xfrm rot="2700000" flipH="1">
            <a:off x="303213" y="-758825"/>
            <a:ext cx="1527175" cy="1527175"/>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4" name="直角三角形 3"/>
          <p:cNvSpPr/>
          <p:nvPr/>
        </p:nvSpPr>
        <p:spPr>
          <a:xfrm rot="8100000">
            <a:off x="1382713" y="319088"/>
            <a:ext cx="1527175" cy="1525588"/>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 name="直角三角形 4"/>
          <p:cNvSpPr/>
          <p:nvPr/>
        </p:nvSpPr>
        <p:spPr>
          <a:xfrm rot="8100000" flipV="1">
            <a:off x="-776287" y="320675"/>
            <a:ext cx="1527175" cy="1527175"/>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2" name="文本框 11"/>
          <p:cNvSpPr txBox="1"/>
          <p:nvPr/>
        </p:nvSpPr>
        <p:spPr>
          <a:xfrm>
            <a:off x="7620000" y="2428875"/>
            <a:ext cx="601663" cy="830263"/>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2</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13" name="文本框 12"/>
          <p:cNvSpPr txBox="1"/>
          <p:nvPr/>
        </p:nvSpPr>
        <p:spPr>
          <a:xfrm>
            <a:off x="7921625" y="2493963"/>
            <a:ext cx="3697288" cy="639763"/>
          </a:xfrm>
          <a:prstGeom prst="rect">
            <a:avLst/>
          </a:prstGeom>
          <a:noFill/>
        </p:spPr>
        <p:txBody>
          <a:bodyPr wrap="square" rtlCol="0" anchor="ctr" anchorCtr="1">
            <a:spAutoFit/>
          </a:bodyPr>
          <a:lstStyle/>
          <a:p>
            <a:pPr algn="ctr" fontAlgn="auto"/>
            <a:r>
              <a:rPr lang="zh-CN" altLang="en-US" sz="3600" b="1" spc="300" noProof="1" dirty="0" smtClean="0">
                <a:solidFill>
                  <a:srgbClr val="595959"/>
                </a:solidFill>
                <a:latin typeface="+mn-ea"/>
                <a:ea typeface="+mn-ea"/>
                <a:cs typeface="+mn-cs"/>
              </a:rPr>
              <a:t>实施计划</a:t>
            </a:r>
            <a:endParaRPr lang="zh-CN" altLang="en-US" sz="3600" b="1" spc="300" noProof="1" dirty="0" smtClean="0">
              <a:solidFill>
                <a:srgbClr val="595959"/>
              </a:solidFill>
              <a:latin typeface="+mn-ea"/>
            </a:endParaRPr>
          </a:p>
        </p:txBody>
      </p:sp>
      <p:sp>
        <p:nvSpPr>
          <p:cNvPr id="14" name="等腰三角形 13"/>
          <p:cNvSpPr/>
          <p:nvPr/>
        </p:nvSpPr>
        <p:spPr>
          <a:xfrm rot="5400000">
            <a:off x="6754019" y="2482056"/>
            <a:ext cx="769938" cy="6635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 name="文本框 14"/>
          <p:cNvSpPr txBox="1"/>
          <p:nvPr/>
        </p:nvSpPr>
        <p:spPr>
          <a:xfrm>
            <a:off x="1800225" y="2398713"/>
            <a:ext cx="601663" cy="830262"/>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1</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16" name="文本框 15"/>
          <p:cNvSpPr txBox="1"/>
          <p:nvPr/>
        </p:nvSpPr>
        <p:spPr>
          <a:xfrm>
            <a:off x="2265363" y="2449513"/>
            <a:ext cx="3282950" cy="639763"/>
          </a:xfrm>
          <a:prstGeom prst="rect">
            <a:avLst/>
          </a:prstGeom>
          <a:noFill/>
        </p:spPr>
        <p:txBody>
          <a:bodyPr wrap="square" rtlCol="0">
            <a:spAutoFit/>
          </a:bodyPr>
          <a:lstStyle/>
          <a:p>
            <a:pPr algn="ctr" fontAlgn="auto"/>
            <a:r>
              <a:rPr lang="zh-CN" altLang="en-US" sz="3600" b="1" spc="300" noProof="1" dirty="0" smtClean="0">
                <a:solidFill>
                  <a:srgbClr val="595959"/>
                </a:solidFill>
                <a:latin typeface="+mn-ea"/>
                <a:ea typeface="+mn-ea"/>
                <a:cs typeface="+mn-cs"/>
              </a:rPr>
              <a:t>项目概述 </a:t>
            </a:r>
            <a:endParaRPr lang="zh-CN" altLang="en-US" sz="3600" b="1" spc="300" noProof="1" dirty="0" smtClean="0">
              <a:solidFill>
                <a:srgbClr val="595959"/>
              </a:solidFill>
              <a:latin typeface="+mn-ea"/>
            </a:endParaRPr>
          </a:p>
        </p:txBody>
      </p:sp>
      <p:sp>
        <p:nvSpPr>
          <p:cNvPr id="17" name="等腰三角形 16"/>
          <p:cNvSpPr/>
          <p:nvPr/>
        </p:nvSpPr>
        <p:spPr>
          <a:xfrm rot="5400000">
            <a:off x="927100" y="2481263"/>
            <a:ext cx="769938" cy="6651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 name="文本框 17"/>
          <p:cNvSpPr txBox="1"/>
          <p:nvPr/>
        </p:nvSpPr>
        <p:spPr>
          <a:xfrm>
            <a:off x="2290763" y="4705827"/>
            <a:ext cx="3232150" cy="645160"/>
          </a:xfrm>
          <a:prstGeom prst="rect">
            <a:avLst/>
          </a:prstGeom>
          <a:noFill/>
        </p:spPr>
        <p:txBody>
          <a:bodyPr wrap="square" rtlCol="0" anchor="ctr" anchorCtr="1">
            <a:spAutoFit/>
          </a:bodyPr>
          <a:lstStyle/>
          <a:p>
            <a:pPr algn="ctr" fontAlgn="auto"/>
            <a:r>
              <a:rPr lang="zh-CN" altLang="en-US" sz="3600" b="1" spc="300" noProof="1" dirty="0" smtClean="0">
                <a:solidFill>
                  <a:srgbClr val="595959"/>
                </a:solidFill>
                <a:latin typeface="+mn-ea"/>
                <a:ea typeface="+mn-ea"/>
                <a:cs typeface="+mn-cs"/>
              </a:rPr>
              <a:t>管理计划</a:t>
            </a:r>
            <a:endParaRPr lang="zh-CN" altLang="en-US" sz="3600" b="1" spc="300" noProof="1" dirty="0" smtClean="0">
              <a:solidFill>
                <a:srgbClr val="595959"/>
              </a:solidFill>
              <a:latin typeface="+mn-ea"/>
              <a:ea typeface="+mn-ea"/>
              <a:cs typeface="+mn-cs"/>
            </a:endParaRPr>
          </a:p>
        </p:txBody>
      </p:sp>
      <p:sp>
        <p:nvSpPr>
          <p:cNvPr id="19" name="文本框 18"/>
          <p:cNvSpPr txBox="1"/>
          <p:nvPr/>
        </p:nvSpPr>
        <p:spPr>
          <a:xfrm>
            <a:off x="1800225" y="4597400"/>
            <a:ext cx="601663" cy="830263"/>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3</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20" name="等腰三角形 19"/>
          <p:cNvSpPr/>
          <p:nvPr/>
        </p:nvSpPr>
        <p:spPr>
          <a:xfrm rot="5400000">
            <a:off x="927100" y="4695825"/>
            <a:ext cx="769938" cy="665163"/>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1" name="文本框 20"/>
          <p:cNvSpPr txBox="1"/>
          <p:nvPr/>
        </p:nvSpPr>
        <p:spPr>
          <a:xfrm>
            <a:off x="7702550" y="4613275"/>
            <a:ext cx="601663" cy="830263"/>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4</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22" name="文本框 21"/>
          <p:cNvSpPr txBox="1"/>
          <p:nvPr/>
        </p:nvSpPr>
        <p:spPr>
          <a:xfrm>
            <a:off x="8183563" y="4705827"/>
            <a:ext cx="3224213" cy="645160"/>
          </a:xfrm>
          <a:prstGeom prst="rect">
            <a:avLst/>
          </a:prstGeom>
          <a:noFill/>
        </p:spPr>
        <p:txBody>
          <a:bodyPr wrap="square" rtlCol="0" anchor="ctr" anchorCtr="1">
            <a:spAutoFit/>
          </a:bodyPr>
          <a:lstStyle/>
          <a:p>
            <a:pPr algn="ctr" fontAlgn="auto"/>
            <a:r>
              <a:rPr lang="zh-CN" altLang="en-US" sz="3600" b="1" spc="300" noProof="1" dirty="0" smtClean="0">
                <a:solidFill>
                  <a:srgbClr val="595959"/>
                </a:solidFill>
                <a:latin typeface="+mn-ea"/>
                <a:ea typeface="+mn-ea"/>
                <a:cs typeface="+mn-cs"/>
              </a:rPr>
              <a:t>版本控制</a:t>
            </a:r>
            <a:endParaRPr lang="zh-CN" altLang="en-US" sz="3600" b="1" spc="300" noProof="1" dirty="0" smtClean="0">
              <a:solidFill>
                <a:srgbClr val="595959"/>
              </a:solidFill>
              <a:latin typeface="+mn-ea"/>
              <a:ea typeface="+mn-ea"/>
              <a:cs typeface="+mn-cs"/>
            </a:endParaRPr>
          </a:p>
        </p:txBody>
      </p:sp>
      <p:sp>
        <p:nvSpPr>
          <p:cNvPr id="23" name="等腰三角形 22"/>
          <p:cNvSpPr/>
          <p:nvPr/>
        </p:nvSpPr>
        <p:spPr>
          <a:xfrm rot="5400000">
            <a:off x="6763544" y="4696619"/>
            <a:ext cx="769938" cy="6635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8" name="直角三角形 27"/>
          <p:cNvSpPr/>
          <p:nvPr/>
        </p:nvSpPr>
        <p:spPr>
          <a:xfrm rot="18900000">
            <a:off x="8203406" y="-773906"/>
            <a:ext cx="1525588" cy="1527175"/>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9" name="直角三角形 28"/>
          <p:cNvSpPr/>
          <p:nvPr/>
        </p:nvSpPr>
        <p:spPr>
          <a:xfrm rot="18900000">
            <a:off x="10362406" y="-773906"/>
            <a:ext cx="1525588" cy="1527175"/>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直角三角形 29"/>
          <p:cNvSpPr/>
          <p:nvPr/>
        </p:nvSpPr>
        <p:spPr>
          <a:xfrm rot="13500000" flipH="1">
            <a:off x="9282113" y="303213"/>
            <a:ext cx="1527175" cy="1527175"/>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1" name="直角三角形 30"/>
          <p:cNvSpPr/>
          <p:nvPr/>
        </p:nvSpPr>
        <p:spPr>
          <a:xfrm rot="13500000" flipH="1" flipV="1">
            <a:off x="11441113" y="306388"/>
            <a:ext cx="1527175" cy="1527175"/>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4" name="文本框 23"/>
          <p:cNvSpPr txBox="1"/>
          <p:nvPr/>
        </p:nvSpPr>
        <p:spPr>
          <a:xfrm>
            <a:off x="5165725" y="157163"/>
            <a:ext cx="1860550" cy="825500"/>
          </a:xfrm>
          <a:prstGeom prst="rect">
            <a:avLst/>
          </a:prstGeom>
          <a:noFill/>
        </p:spPr>
        <p:txBody>
          <a:bodyPr wrap="square" rtlCol="0">
            <a:spAutoFit/>
          </a:bodyPr>
          <a:lstStyle/>
          <a:p>
            <a:pPr algn="ctr" fontAlgn="auto"/>
            <a:r>
              <a:rPr lang="zh-CN" altLang="en-US" sz="4800" spc="600" noProof="1" dirty="0" smtClean="0">
                <a:solidFill>
                  <a:srgbClr val="595959"/>
                </a:solidFill>
                <a:latin typeface="+mj-ea"/>
                <a:ea typeface="+mj-ea"/>
                <a:cs typeface="+mn-cs"/>
              </a:rPr>
              <a:t>目录</a:t>
            </a:r>
            <a:endParaRPr lang="zh-CN" altLang="en-US" sz="4800" spc="600" noProof="1" dirty="0" smtClean="0">
              <a:solidFill>
                <a:srgbClr val="595959"/>
              </a:solidFill>
              <a:latin typeface="+mj-ea"/>
              <a:ea typeface="+mj-ea"/>
            </a:endParaRPr>
          </a:p>
        </p:txBody>
      </p:sp>
      <p:cxnSp>
        <p:nvCxnSpPr>
          <p:cNvPr id="25" name="直接连接符 24"/>
          <p:cNvCxnSpPr/>
          <p:nvPr/>
        </p:nvCxnSpPr>
        <p:spPr>
          <a:xfrm>
            <a:off x="4068763" y="574675"/>
            <a:ext cx="1187450"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6935788" y="573088"/>
            <a:ext cx="1187450"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0-#ppt_w/2"/>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ppt_x</p:attrName>
                                        </p:attrNameLst>
                                      </p:cBhvr>
                                      <p:tavLst>
                                        <p:tav tm="0">
                                          <p:val>
                                            <p:strVal val="0-#ppt_w/2"/>
                                          </p:val>
                                        </p:tav>
                                        <p:tav tm="100000">
                                          <p:val>
                                            <p:strVal val="#ppt_x"/>
                                          </p:val>
                                        </p:tav>
                                      </p:tavLst>
                                    </p:anim>
                                    <p:anim calcmode="lin" valueType="num">
                                      <p:cBhvr>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ppt_x</p:attrName>
                                        </p:attrNameLst>
                                      </p:cBhvr>
                                      <p:tavLst>
                                        <p:tav tm="0">
                                          <p:val>
                                            <p:strVal val="0-#ppt_w/2"/>
                                          </p:val>
                                        </p:tav>
                                        <p:tav tm="100000">
                                          <p:val>
                                            <p:strVal val="#ppt_x"/>
                                          </p:val>
                                        </p:tav>
                                      </p:tavLst>
                                    </p:anim>
                                    <p:anim calcmode="lin" valueType="num">
                                      <p:cBhvr>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ppt_x</p:attrName>
                                        </p:attrNameLst>
                                      </p:cBhvr>
                                      <p:tavLst>
                                        <p:tav tm="0">
                                          <p:val>
                                            <p:strVal val="0-#ppt_w/2"/>
                                          </p:val>
                                        </p:tav>
                                        <p:tav tm="100000">
                                          <p:val>
                                            <p:strVal val="#ppt_x"/>
                                          </p:val>
                                        </p:tav>
                                      </p:tavLst>
                                    </p:anim>
                                    <p:anim calcmode="lin" valueType="num">
                                      <p:cBhvr>
                                        <p:cTn id="20" dur="500" fill="hold"/>
                                        <p:tgtEl>
                                          <p:spTgt spid="2"/>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p:cTn id="23" dur="500" fill="hold"/>
                                        <p:tgtEl>
                                          <p:spTgt spid="28"/>
                                        </p:tgtEl>
                                        <p:attrNameLst>
                                          <p:attrName>ppt_x</p:attrName>
                                        </p:attrNameLst>
                                      </p:cBhvr>
                                      <p:tavLst>
                                        <p:tav tm="0">
                                          <p:val>
                                            <p:strVal val="1+#ppt_w/2"/>
                                          </p:val>
                                        </p:tav>
                                        <p:tav tm="100000">
                                          <p:val>
                                            <p:strVal val="#ppt_x"/>
                                          </p:val>
                                        </p:tav>
                                      </p:tavLst>
                                    </p:anim>
                                    <p:anim calcmode="lin" valueType="num">
                                      <p:cBhvr>
                                        <p:cTn id="24" dur="500" fill="hold"/>
                                        <p:tgtEl>
                                          <p:spTgt spid="2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p:cTn id="27" dur="500" fill="hold"/>
                                        <p:tgtEl>
                                          <p:spTgt spid="30"/>
                                        </p:tgtEl>
                                        <p:attrNameLst>
                                          <p:attrName>ppt_x</p:attrName>
                                        </p:attrNameLst>
                                      </p:cBhvr>
                                      <p:tavLst>
                                        <p:tav tm="0">
                                          <p:val>
                                            <p:strVal val="1+#ppt_w/2"/>
                                          </p:val>
                                        </p:tav>
                                        <p:tav tm="100000">
                                          <p:val>
                                            <p:strVal val="#ppt_x"/>
                                          </p:val>
                                        </p:tav>
                                      </p:tavLst>
                                    </p:anim>
                                    <p:anim calcmode="lin" valueType="num">
                                      <p:cBhvr>
                                        <p:cTn id="28" dur="500" fill="hold"/>
                                        <p:tgtEl>
                                          <p:spTgt spid="3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p:cTn id="31" dur="500" fill="hold"/>
                                        <p:tgtEl>
                                          <p:spTgt spid="29"/>
                                        </p:tgtEl>
                                        <p:attrNameLst>
                                          <p:attrName>ppt_x</p:attrName>
                                        </p:attrNameLst>
                                      </p:cBhvr>
                                      <p:tavLst>
                                        <p:tav tm="0">
                                          <p:val>
                                            <p:strVal val="1+#ppt_w/2"/>
                                          </p:val>
                                        </p:tav>
                                        <p:tav tm="100000">
                                          <p:val>
                                            <p:strVal val="#ppt_x"/>
                                          </p:val>
                                        </p:tav>
                                      </p:tavLst>
                                    </p:anim>
                                    <p:anim calcmode="lin" valueType="num">
                                      <p:cBhvr>
                                        <p:cTn id="32" dur="500" fill="hold"/>
                                        <p:tgtEl>
                                          <p:spTgt spid="2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cBhvr>
                                        <p:cTn id="35" dur="500" fill="hold"/>
                                        <p:tgtEl>
                                          <p:spTgt spid="31"/>
                                        </p:tgtEl>
                                        <p:attrNameLst>
                                          <p:attrName>ppt_x</p:attrName>
                                        </p:attrNameLst>
                                      </p:cBhvr>
                                      <p:tavLst>
                                        <p:tav tm="0">
                                          <p:val>
                                            <p:strVal val="1+#ppt_w/2"/>
                                          </p:val>
                                        </p:tav>
                                        <p:tav tm="100000">
                                          <p:val>
                                            <p:strVal val="#ppt_x"/>
                                          </p:val>
                                        </p:tav>
                                      </p:tavLst>
                                    </p:anim>
                                    <p:anim calcmode="lin" valueType="num">
                                      <p:cBhvr>
                                        <p:cTn id="36" dur="500" fill="hold"/>
                                        <p:tgtEl>
                                          <p:spTgt spid="31"/>
                                        </p:tgtEl>
                                        <p:attrNameLst>
                                          <p:attrName>ppt_y</p:attrName>
                                        </p:attrNameLst>
                                      </p:cBhvr>
                                      <p:tavLst>
                                        <p:tav tm="0">
                                          <p:val>
                                            <p:strVal val="#ppt_y"/>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1000"/>
                                        <p:tgtEl>
                                          <p:spTgt spid="15"/>
                                        </p:tgtEl>
                                      </p:cBhvr>
                                    </p:animEffect>
                                    <p:anim calcmode="lin" valueType="num">
                                      <p:cBhvr>
                                        <p:cTn id="45" dur="1000" fill="hold"/>
                                        <p:tgtEl>
                                          <p:spTgt spid="15"/>
                                        </p:tgtEl>
                                        <p:attrNameLst>
                                          <p:attrName>ppt_x</p:attrName>
                                        </p:attrNameLst>
                                      </p:cBhvr>
                                      <p:tavLst>
                                        <p:tav tm="0">
                                          <p:val>
                                            <p:strVal val="#ppt_x"/>
                                          </p:val>
                                        </p:tav>
                                        <p:tav tm="100000">
                                          <p:val>
                                            <p:strVal val="#ppt_x"/>
                                          </p:val>
                                        </p:tav>
                                      </p:tavLst>
                                    </p:anim>
                                    <p:anim calcmode="lin" valueType="num">
                                      <p:cBhvr>
                                        <p:cTn id="46" dur="1000" fill="hold"/>
                                        <p:tgtEl>
                                          <p:spTgt spid="1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1000"/>
                                        <p:tgtEl>
                                          <p:spTgt spid="16"/>
                                        </p:tgtEl>
                                      </p:cBhvr>
                                    </p:animEffect>
                                    <p:anim calcmode="lin" valueType="num">
                                      <p:cBhvr>
                                        <p:cTn id="50" dur="1000" fill="hold"/>
                                        <p:tgtEl>
                                          <p:spTgt spid="16"/>
                                        </p:tgtEl>
                                        <p:attrNameLst>
                                          <p:attrName>ppt_x</p:attrName>
                                        </p:attrNameLst>
                                      </p:cBhvr>
                                      <p:tavLst>
                                        <p:tav tm="0">
                                          <p:val>
                                            <p:strVal val="#ppt_x"/>
                                          </p:val>
                                        </p:tav>
                                        <p:tav tm="100000">
                                          <p:val>
                                            <p:strVal val="#ppt_x"/>
                                          </p:val>
                                        </p:tav>
                                      </p:tavLst>
                                    </p:anim>
                                    <p:anim calcmode="lin" valueType="num">
                                      <p:cBhvr>
                                        <p:cTn id="51" dur="1000" fill="hold"/>
                                        <p:tgtEl>
                                          <p:spTgt spid="16"/>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10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000"/>
                                        <p:tgtEl>
                                          <p:spTgt spid="14"/>
                                        </p:tgtEl>
                                      </p:cBhvr>
                                    </p:animEffect>
                                    <p:anim calcmode="lin" valueType="num">
                                      <p:cBhvr>
                                        <p:cTn id="55" dur="1000" fill="hold"/>
                                        <p:tgtEl>
                                          <p:spTgt spid="14"/>
                                        </p:tgtEl>
                                        <p:attrNameLst>
                                          <p:attrName>ppt_x</p:attrName>
                                        </p:attrNameLst>
                                      </p:cBhvr>
                                      <p:tavLst>
                                        <p:tav tm="0">
                                          <p:val>
                                            <p:strVal val="#ppt_x"/>
                                          </p:val>
                                        </p:tav>
                                        <p:tav tm="100000">
                                          <p:val>
                                            <p:strVal val="#ppt_x"/>
                                          </p:val>
                                        </p:tav>
                                      </p:tavLst>
                                    </p:anim>
                                    <p:anim calcmode="lin" valueType="num">
                                      <p:cBhvr>
                                        <p:cTn id="56" dur="1000" fill="hold"/>
                                        <p:tgtEl>
                                          <p:spTgt spid="14"/>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10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1000"/>
                                        <p:tgtEl>
                                          <p:spTgt spid="13"/>
                                        </p:tgtEl>
                                      </p:cBhvr>
                                    </p:animEffect>
                                    <p:anim calcmode="lin" valueType="num">
                                      <p:cBhvr>
                                        <p:cTn id="60" dur="1000" fill="hold"/>
                                        <p:tgtEl>
                                          <p:spTgt spid="13"/>
                                        </p:tgtEl>
                                        <p:attrNameLst>
                                          <p:attrName>ppt_x</p:attrName>
                                        </p:attrNameLst>
                                      </p:cBhvr>
                                      <p:tavLst>
                                        <p:tav tm="0">
                                          <p:val>
                                            <p:strVal val="#ppt_x"/>
                                          </p:val>
                                        </p:tav>
                                        <p:tav tm="100000">
                                          <p:val>
                                            <p:strVal val="#ppt_x"/>
                                          </p:val>
                                        </p:tav>
                                      </p:tavLst>
                                    </p:anim>
                                    <p:anim calcmode="lin" valueType="num">
                                      <p:cBhvr>
                                        <p:cTn id="61" dur="1000" fill="hold"/>
                                        <p:tgtEl>
                                          <p:spTgt spid="13"/>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1000"/>
                                  </p:stCondLst>
                                  <p:childTnLst>
                                    <p:set>
                                      <p:cBhvr>
                                        <p:cTn id="63" dur="1" fill="hold">
                                          <p:stCondLst>
                                            <p:cond delay="0"/>
                                          </p:stCondLst>
                                        </p:cTn>
                                        <p:tgtEl>
                                          <p:spTgt spid="12"/>
                                        </p:tgtEl>
                                        <p:attrNameLst>
                                          <p:attrName>style.visibility</p:attrName>
                                        </p:attrNameLst>
                                      </p:cBhvr>
                                      <p:to>
                                        <p:strVal val="visible"/>
                                      </p:to>
                                    </p:set>
                                    <p:animEffect transition="in" filter="fade">
                                      <p:cBhvr>
                                        <p:cTn id="64" dur="1000"/>
                                        <p:tgtEl>
                                          <p:spTgt spid="12"/>
                                        </p:tgtEl>
                                      </p:cBhvr>
                                    </p:animEffect>
                                    <p:anim calcmode="lin" valueType="num">
                                      <p:cBhvr>
                                        <p:cTn id="65" dur="1000" fill="hold"/>
                                        <p:tgtEl>
                                          <p:spTgt spid="12"/>
                                        </p:tgtEl>
                                        <p:attrNameLst>
                                          <p:attrName>ppt_x</p:attrName>
                                        </p:attrNameLst>
                                      </p:cBhvr>
                                      <p:tavLst>
                                        <p:tav tm="0">
                                          <p:val>
                                            <p:strVal val="#ppt_x"/>
                                          </p:val>
                                        </p:tav>
                                        <p:tav tm="100000">
                                          <p:val>
                                            <p:strVal val="#ppt_x"/>
                                          </p:val>
                                        </p:tav>
                                      </p:tavLst>
                                    </p:anim>
                                    <p:anim calcmode="lin" valueType="num">
                                      <p:cBhvr>
                                        <p:cTn id="66" dur="1000" fill="hold"/>
                                        <p:tgtEl>
                                          <p:spTgt spid="12"/>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200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1000"/>
                                        <p:tgtEl>
                                          <p:spTgt spid="20"/>
                                        </p:tgtEl>
                                      </p:cBhvr>
                                    </p:animEffect>
                                    <p:anim calcmode="lin" valueType="num">
                                      <p:cBhvr>
                                        <p:cTn id="70" dur="1000" fill="hold"/>
                                        <p:tgtEl>
                                          <p:spTgt spid="20"/>
                                        </p:tgtEl>
                                        <p:attrNameLst>
                                          <p:attrName>ppt_x</p:attrName>
                                        </p:attrNameLst>
                                      </p:cBhvr>
                                      <p:tavLst>
                                        <p:tav tm="0">
                                          <p:val>
                                            <p:strVal val="#ppt_x"/>
                                          </p:val>
                                        </p:tav>
                                        <p:tav tm="100000">
                                          <p:val>
                                            <p:strVal val="#ppt_x"/>
                                          </p:val>
                                        </p:tav>
                                      </p:tavLst>
                                    </p:anim>
                                    <p:anim calcmode="lin" valueType="num">
                                      <p:cBhvr>
                                        <p:cTn id="71" dur="1000" fill="hold"/>
                                        <p:tgtEl>
                                          <p:spTgt spid="20"/>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2000"/>
                                  </p:stCondLst>
                                  <p:childTnLst>
                                    <p:set>
                                      <p:cBhvr>
                                        <p:cTn id="73" dur="1" fill="hold">
                                          <p:stCondLst>
                                            <p:cond delay="0"/>
                                          </p:stCondLst>
                                        </p:cTn>
                                        <p:tgtEl>
                                          <p:spTgt spid="19"/>
                                        </p:tgtEl>
                                        <p:attrNameLst>
                                          <p:attrName>style.visibility</p:attrName>
                                        </p:attrNameLst>
                                      </p:cBhvr>
                                      <p:to>
                                        <p:strVal val="visible"/>
                                      </p:to>
                                    </p:set>
                                    <p:animEffect transition="in" filter="fade">
                                      <p:cBhvr>
                                        <p:cTn id="74" dur="1000"/>
                                        <p:tgtEl>
                                          <p:spTgt spid="19"/>
                                        </p:tgtEl>
                                      </p:cBhvr>
                                    </p:animEffect>
                                    <p:anim calcmode="lin" valueType="num">
                                      <p:cBhvr>
                                        <p:cTn id="75" dur="1000" fill="hold"/>
                                        <p:tgtEl>
                                          <p:spTgt spid="19"/>
                                        </p:tgtEl>
                                        <p:attrNameLst>
                                          <p:attrName>ppt_x</p:attrName>
                                        </p:attrNameLst>
                                      </p:cBhvr>
                                      <p:tavLst>
                                        <p:tav tm="0">
                                          <p:val>
                                            <p:strVal val="#ppt_x"/>
                                          </p:val>
                                        </p:tav>
                                        <p:tav tm="100000">
                                          <p:val>
                                            <p:strVal val="#ppt_x"/>
                                          </p:val>
                                        </p:tav>
                                      </p:tavLst>
                                    </p:anim>
                                    <p:anim calcmode="lin" valueType="num">
                                      <p:cBhvr>
                                        <p:cTn id="76" dur="1000" fill="hold"/>
                                        <p:tgtEl>
                                          <p:spTgt spid="19"/>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200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1000"/>
                                        <p:tgtEl>
                                          <p:spTgt spid="18"/>
                                        </p:tgtEl>
                                      </p:cBhvr>
                                    </p:animEffect>
                                    <p:anim calcmode="lin" valueType="num">
                                      <p:cBhvr>
                                        <p:cTn id="80" dur="1000" fill="hold"/>
                                        <p:tgtEl>
                                          <p:spTgt spid="18"/>
                                        </p:tgtEl>
                                        <p:attrNameLst>
                                          <p:attrName>ppt_x</p:attrName>
                                        </p:attrNameLst>
                                      </p:cBhvr>
                                      <p:tavLst>
                                        <p:tav tm="0">
                                          <p:val>
                                            <p:strVal val="#ppt_x"/>
                                          </p:val>
                                        </p:tav>
                                        <p:tav tm="100000">
                                          <p:val>
                                            <p:strVal val="#ppt_x"/>
                                          </p:val>
                                        </p:tav>
                                      </p:tavLst>
                                    </p:anim>
                                    <p:anim calcmode="lin" valueType="num">
                                      <p:cBhvr>
                                        <p:cTn id="81" dur="1000" fill="hold"/>
                                        <p:tgtEl>
                                          <p:spTgt spid="18"/>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3000"/>
                                  </p:stCondLst>
                                  <p:childTnLst>
                                    <p:set>
                                      <p:cBhvr>
                                        <p:cTn id="83" dur="1" fill="hold">
                                          <p:stCondLst>
                                            <p:cond delay="0"/>
                                          </p:stCondLst>
                                        </p:cTn>
                                        <p:tgtEl>
                                          <p:spTgt spid="23"/>
                                        </p:tgtEl>
                                        <p:attrNameLst>
                                          <p:attrName>style.visibility</p:attrName>
                                        </p:attrNameLst>
                                      </p:cBhvr>
                                      <p:to>
                                        <p:strVal val="visible"/>
                                      </p:to>
                                    </p:set>
                                    <p:animEffect transition="in" filter="fade">
                                      <p:cBhvr>
                                        <p:cTn id="84" dur="1000"/>
                                        <p:tgtEl>
                                          <p:spTgt spid="23"/>
                                        </p:tgtEl>
                                      </p:cBhvr>
                                    </p:animEffect>
                                    <p:anim calcmode="lin" valueType="num">
                                      <p:cBhvr>
                                        <p:cTn id="85" dur="1000" fill="hold"/>
                                        <p:tgtEl>
                                          <p:spTgt spid="23"/>
                                        </p:tgtEl>
                                        <p:attrNameLst>
                                          <p:attrName>ppt_x</p:attrName>
                                        </p:attrNameLst>
                                      </p:cBhvr>
                                      <p:tavLst>
                                        <p:tav tm="0">
                                          <p:val>
                                            <p:strVal val="#ppt_x"/>
                                          </p:val>
                                        </p:tav>
                                        <p:tav tm="100000">
                                          <p:val>
                                            <p:strVal val="#ppt_x"/>
                                          </p:val>
                                        </p:tav>
                                      </p:tavLst>
                                    </p:anim>
                                    <p:anim calcmode="lin" valueType="num">
                                      <p:cBhvr>
                                        <p:cTn id="86" dur="1000" fill="hold"/>
                                        <p:tgtEl>
                                          <p:spTgt spid="23"/>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300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1000"/>
                                        <p:tgtEl>
                                          <p:spTgt spid="21"/>
                                        </p:tgtEl>
                                      </p:cBhvr>
                                    </p:animEffect>
                                    <p:anim calcmode="lin" valueType="num">
                                      <p:cBhvr>
                                        <p:cTn id="90" dur="1000" fill="hold"/>
                                        <p:tgtEl>
                                          <p:spTgt spid="21"/>
                                        </p:tgtEl>
                                        <p:attrNameLst>
                                          <p:attrName>ppt_x</p:attrName>
                                        </p:attrNameLst>
                                      </p:cBhvr>
                                      <p:tavLst>
                                        <p:tav tm="0">
                                          <p:val>
                                            <p:strVal val="#ppt_x"/>
                                          </p:val>
                                        </p:tav>
                                        <p:tav tm="100000">
                                          <p:val>
                                            <p:strVal val="#ppt_x"/>
                                          </p:val>
                                        </p:tav>
                                      </p:tavLst>
                                    </p:anim>
                                    <p:anim calcmode="lin" valueType="num">
                                      <p:cBhvr>
                                        <p:cTn id="91" dur="1000" fill="hold"/>
                                        <p:tgtEl>
                                          <p:spTgt spid="21"/>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3000"/>
                                  </p:stCondLst>
                                  <p:childTnLst>
                                    <p:set>
                                      <p:cBhvr>
                                        <p:cTn id="93" dur="1" fill="hold">
                                          <p:stCondLst>
                                            <p:cond delay="0"/>
                                          </p:stCondLst>
                                        </p:cTn>
                                        <p:tgtEl>
                                          <p:spTgt spid="22"/>
                                        </p:tgtEl>
                                        <p:attrNameLst>
                                          <p:attrName>style.visibility</p:attrName>
                                        </p:attrNameLst>
                                      </p:cBhvr>
                                      <p:to>
                                        <p:strVal val="visible"/>
                                      </p:to>
                                    </p:set>
                                    <p:animEffect transition="in" filter="fade">
                                      <p:cBhvr>
                                        <p:cTn id="94" dur="1000"/>
                                        <p:tgtEl>
                                          <p:spTgt spid="22"/>
                                        </p:tgtEl>
                                      </p:cBhvr>
                                    </p:animEffect>
                                    <p:anim calcmode="lin" valueType="num">
                                      <p:cBhvr>
                                        <p:cTn id="95" dur="1000" fill="hold"/>
                                        <p:tgtEl>
                                          <p:spTgt spid="22"/>
                                        </p:tgtEl>
                                        <p:attrNameLst>
                                          <p:attrName>ppt_x</p:attrName>
                                        </p:attrNameLst>
                                      </p:cBhvr>
                                      <p:tavLst>
                                        <p:tav tm="0">
                                          <p:val>
                                            <p:strVal val="#ppt_x"/>
                                          </p:val>
                                        </p:tav>
                                        <p:tav tm="100000">
                                          <p:val>
                                            <p:strVal val="#ppt_x"/>
                                          </p:val>
                                        </p:tav>
                                      </p:tavLst>
                                    </p:anim>
                                    <p:anim calcmode="lin" valueType="num">
                                      <p:cBhvr>
                                        <p:cTn id="96"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2" grpId="0"/>
      <p:bldP spid="13" grpId="0"/>
      <p:bldP spid="14" grpId="0" animBg="1"/>
      <p:bldP spid="15" grpId="0"/>
      <p:bldP spid="16" grpId="0"/>
      <p:bldP spid="17" grpId="0" animBg="1"/>
      <p:bldP spid="18" grpId="0"/>
      <p:bldP spid="19" grpId="0"/>
      <p:bldP spid="20" grpId="0" animBg="1"/>
      <p:bldP spid="21" grpId="0"/>
      <p:bldP spid="22" grpId="0"/>
      <p:bldP spid="23" grpId="0" animBg="1"/>
      <p:bldP spid="28" grpId="0" animBg="1"/>
      <p:bldP spid="29" grpId="0" animBg="1"/>
      <p:bldP spid="30" grpId="0" animBg="1"/>
      <p:bldP spid="3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2533" name="文本框 33"/>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管理计划</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 name="文本框 3"/>
          <p:cNvSpPr txBox="1"/>
          <p:nvPr/>
        </p:nvSpPr>
        <p:spPr>
          <a:xfrm>
            <a:off x="992505" y="1080770"/>
            <a:ext cx="4742180" cy="768350"/>
          </a:xfrm>
          <a:prstGeom prst="rect">
            <a:avLst/>
          </a:prstGeom>
          <a:noFill/>
          <a:ln w="9525">
            <a:noFill/>
          </a:ln>
        </p:spPr>
        <p:txBody>
          <a:bodyPr wrap="square">
            <a:spAutoFit/>
          </a:bodyPr>
          <a:p>
            <a:r>
              <a:rPr lang="zh-CN" altLang="en-US" sz="4400" b="0">
                <a:gradFill>
                  <a:gsLst>
                    <a:gs pos="21000">
                      <a:srgbClr val="53575C"/>
                    </a:gs>
                    <a:gs pos="88000">
                      <a:srgbClr val="C5C7CA"/>
                    </a:gs>
                  </a:gsLst>
                  <a:lin ang="5400000"/>
                </a:gradFill>
                <a:effectLst/>
                <a:latin typeface="宋体" panose="02010600030101010101" pitchFamily="2" charset="-122"/>
                <a:ea typeface="宋体" panose="02010600030101010101" pitchFamily="2" charset="-122"/>
                <a:cs typeface="宋体" panose="02010600030101010101" pitchFamily="2" charset="-122"/>
              </a:rPr>
              <a:t>项目干系人登记册</a:t>
            </a:r>
            <a:endParaRPr lang="zh-CN" altLang="en-US" sz="4400" b="0">
              <a:gradFill>
                <a:gsLst>
                  <a:gs pos="21000">
                    <a:srgbClr val="53575C"/>
                  </a:gs>
                  <a:gs pos="88000">
                    <a:srgbClr val="C5C7CA"/>
                  </a:gs>
                </a:gsLst>
                <a:lin ang="5400000"/>
              </a:gradFill>
              <a:effectLst/>
              <a:latin typeface="宋体" panose="02010600030101010101" pitchFamily="2" charset="-122"/>
              <a:ea typeface="宋体" panose="02010600030101010101" pitchFamily="2" charset="-122"/>
              <a:cs typeface="宋体" panose="02010600030101010101" pitchFamily="2" charset="-122"/>
            </a:endParaRPr>
          </a:p>
        </p:txBody>
      </p:sp>
      <p:pic>
        <p:nvPicPr>
          <p:cNvPr id="5" name="图片 4" descr="3AL@1YGNZMJ74W666KF~{IO"/>
          <p:cNvPicPr>
            <a:picLocks noChangeAspect="1"/>
          </p:cNvPicPr>
          <p:nvPr/>
        </p:nvPicPr>
        <p:blipFill>
          <a:blip r:embed="rId1"/>
          <a:stretch>
            <a:fillRect/>
          </a:stretch>
        </p:blipFill>
        <p:spPr>
          <a:xfrm>
            <a:off x="1303020" y="1849120"/>
            <a:ext cx="9883775" cy="466471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3557" name="文本框 33"/>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风险控制</a:t>
            </a:r>
            <a:endParaRPr lang="zh-CN" altLang="en-US" sz="4400" dirty="0">
              <a:solidFill>
                <a:srgbClr val="595959"/>
              </a:solidFill>
              <a:latin typeface="冬青黑体简体中文 W3" panose="020B0300000000000000"/>
              <a:ea typeface="冬青黑体简体中文 W3" panose="020B0300000000000000"/>
            </a:endParaRPr>
          </a:p>
        </p:txBody>
      </p:sp>
      <p:sp>
        <p:nvSpPr>
          <p:cNvPr id="100" name="文本框 99"/>
          <p:cNvSpPr txBox="1"/>
          <p:nvPr/>
        </p:nvSpPr>
        <p:spPr>
          <a:xfrm>
            <a:off x="992505" y="929005"/>
            <a:ext cx="10727690" cy="6000750"/>
          </a:xfrm>
          <a:prstGeom prst="rect">
            <a:avLst/>
          </a:prstGeom>
          <a:noFill/>
          <a:ln w="9525">
            <a:noFill/>
          </a:ln>
        </p:spPr>
        <p:txBody>
          <a:bodyPr wrap="square">
            <a:spAutoFit/>
          </a:bodyPr>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1</a:t>
            </a:r>
            <a:r>
              <a:rPr lang="zh-CN" altLang="en-US" sz="2400" b="0">
                <a:latin typeface="宋体" panose="02010600030101010101" pitchFamily="2" charset="-122"/>
                <a:ea typeface="宋体" panose="02010600030101010101" pitchFamily="2" charset="-122"/>
                <a:cs typeface="宋体" panose="02010600030101010101" pitchFamily="2" charset="-122"/>
              </a:rPr>
              <a:t>、 在项目早期编写一份包括业务需求在内的前景和范围文档，并将它作为添加新需求和修改现有需求的指导</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2</a:t>
            </a:r>
            <a:r>
              <a:rPr lang="zh-CN" altLang="en-US" sz="2400" b="0">
                <a:latin typeface="宋体" panose="02010600030101010101" pitchFamily="2" charset="-122"/>
                <a:ea typeface="宋体" panose="02010600030101010101" pitchFamily="2" charset="-122"/>
                <a:cs typeface="宋体" panose="02010600030101010101" pitchFamily="2" charset="-122"/>
              </a:rPr>
              <a:t>、 合理安排需求开发所需的时间，需求开发活动的工作量应占项目总工作量的</a:t>
            </a:r>
            <a:r>
              <a:rPr lang="en-US" altLang="zh-CN" sz="2400" b="0">
                <a:latin typeface="宋体" panose="02010600030101010101" pitchFamily="2" charset="-122"/>
                <a:ea typeface="宋体" panose="02010600030101010101" pitchFamily="2" charset="-122"/>
                <a:cs typeface="宋体" panose="02010600030101010101" pitchFamily="2" charset="-122"/>
              </a:rPr>
              <a:t>10%-15%</a:t>
            </a:r>
            <a:r>
              <a:rPr lang="zh-CN" altLang="en-US" sz="2400" b="0">
                <a:latin typeface="宋体" panose="02010600030101010101" pitchFamily="2" charset="-122"/>
                <a:ea typeface="宋体" panose="02010600030101010101" pitchFamily="2" charset="-122"/>
                <a:cs typeface="宋体" panose="02010600030101010101" pitchFamily="2" charset="-122"/>
              </a:rPr>
              <a:t>。</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3</a:t>
            </a:r>
            <a:r>
              <a:rPr lang="zh-CN" altLang="en-US" sz="2400" b="0">
                <a:latin typeface="宋体" panose="02010600030101010101" pitchFamily="2" charset="-122"/>
                <a:ea typeface="宋体" panose="02010600030101010101" pitchFamily="2" charset="-122"/>
                <a:cs typeface="宋体" panose="02010600030101010101" pitchFamily="2" charset="-122"/>
              </a:rPr>
              <a:t>、 强调市场调研、构建原型并成立客户小组，小组负责尽早并经常获取对新产品前景的反馈信息</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4</a:t>
            </a:r>
            <a:r>
              <a:rPr lang="zh-CN" altLang="en-US" sz="2400" b="0">
                <a:latin typeface="宋体" panose="02010600030101010101" pitchFamily="2" charset="-122"/>
                <a:ea typeface="宋体" panose="02010600030101010101" pitchFamily="2" charset="-122"/>
                <a:cs typeface="宋体" panose="02010600030101010101" pitchFamily="2" charset="-122"/>
              </a:rPr>
              <a:t>、 向客户询问以获得相应的质量特性需求，例如性能、易使用性、完整性和可靠性需求。尽可能精确的在软件需求规格说明中，对这些非功能性需求及其验收标准编写文档。</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5</a:t>
            </a:r>
            <a:r>
              <a:rPr lang="zh-CN" altLang="en-US" sz="2400" b="0">
                <a:latin typeface="宋体" panose="02010600030101010101" pitchFamily="2" charset="-122"/>
                <a:ea typeface="宋体" panose="02010600030101010101" pitchFamily="2" charset="-122"/>
                <a:cs typeface="宋体" panose="02010600030101010101" pitchFamily="2" charset="-122"/>
              </a:rPr>
              <a:t>、 确定主要客户，并采用产品代言人的方法，保证有足够的客户代表的积极参与，确保由合适的人对需求做出权威性的决策。</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6</a:t>
            </a:r>
            <a:r>
              <a:rPr lang="zh-CN" altLang="en-US" sz="2400" b="0">
                <a:latin typeface="宋体" panose="02010600030101010101" pitchFamily="2" charset="-122"/>
                <a:ea typeface="宋体" panose="02010600030101010101" pitchFamily="2" charset="-122"/>
                <a:cs typeface="宋体" panose="02010600030101010101" pitchFamily="2" charset="-122"/>
              </a:rPr>
              <a:t>、 尽量识别客户可能做出的任何假设。提出自由回答的问题来鼓励客户分享更多的想法、期望、主意、信息和关注点，而不是我们以其他方式所听到的。</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7</a:t>
            </a:r>
            <a:r>
              <a:rPr lang="zh-CN" altLang="en-US" sz="2400" b="0">
                <a:latin typeface="宋体" panose="02010600030101010101" pitchFamily="2" charset="-122"/>
                <a:ea typeface="宋体" panose="02010600030101010101" pitchFamily="2" charset="-122"/>
                <a:cs typeface="宋体" panose="02010600030101010101" pitchFamily="2" charset="-122"/>
              </a:rPr>
              <a:t>、 通过逆向工程发现的需求编写成文档，让客户评审这些需求，以确保其正确定和相关性。</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endParaRPr lang="zh-CN" altLang="en-US" sz="240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文本框 13"/>
          <p:cNvSpPr txBox="1"/>
          <p:nvPr/>
        </p:nvSpPr>
        <p:spPr>
          <a:xfrm>
            <a:off x="3268663" y="2851150"/>
            <a:ext cx="5654675"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Four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24578" name="文本框 14"/>
          <p:cNvSpPr txBox="1"/>
          <p:nvPr/>
        </p:nvSpPr>
        <p:spPr>
          <a:xfrm>
            <a:off x="3527425" y="4127500"/>
            <a:ext cx="5137150" cy="1014730"/>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版本控制</a:t>
            </a:r>
            <a:endParaRPr lang="zh-CN" altLang="en-US" sz="6000" dirty="0">
              <a:solidFill>
                <a:srgbClr val="595959"/>
              </a:solidFill>
              <a:latin typeface="冬青黑体简体中文 W3" panose="020B0300000000000000"/>
              <a:ea typeface="冬青黑体简体中文 W3" panose="020B0300000000000000"/>
            </a:endParaRPr>
          </a:p>
        </p:txBody>
      </p:sp>
      <p:grpSp>
        <p:nvGrpSpPr>
          <p:cNvPr id="24579" name="组合 15"/>
          <p:cNvGrpSpPr>
            <a:grpSpLocks noChangeAspect="1"/>
          </p:cNvGrpSpPr>
          <p:nvPr/>
        </p:nvGrpSpPr>
        <p:grpSpPr>
          <a:xfrm>
            <a:off x="5657850" y="1714500"/>
            <a:ext cx="876300" cy="874713"/>
            <a:chOff x="8146929" y="3160395"/>
            <a:chExt cx="477656" cy="477657"/>
          </a:xfrm>
        </p:grpSpPr>
        <p:sp>
          <p:nvSpPr>
            <p:cNvPr id="24580" name="Rectangle 211"/>
            <p:cNvSpPr/>
            <p:nvPr/>
          </p:nvSpPr>
          <p:spPr>
            <a:xfrm>
              <a:off x="8167744" y="3575605"/>
              <a:ext cx="62446" cy="62446"/>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1" name="Rectangle 212"/>
            <p:cNvSpPr/>
            <p:nvPr/>
          </p:nvSpPr>
          <p:spPr>
            <a:xfrm>
              <a:off x="8292636" y="3492344"/>
              <a:ext cx="62446" cy="145707"/>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2" name="Rectangle 213"/>
            <p:cNvSpPr/>
            <p:nvPr/>
          </p:nvSpPr>
          <p:spPr>
            <a:xfrm>
              <a:off x="8417528" y="3389363"/>
              <a:ext cx="61350" cy="248688"/>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3" name="Rectangle 214"/>
            <p:cNvSpPr/>
            <p:nvPr/>
          </p:nvSpPr>
          <p:spPr>
            <a:xfrm>
              <a:off x="8541324" y="3285287"/>
              <a:ext cx="62446" cy="352765"/>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4" name="Line 215"/>
            <p:cNvSpPr/>
            <p:nvPr/>
          </p:nvSpPr>
          <p:spPr>
            <a:xfrm flipH="1">
              <a:off x="8146929" y="3638051"/>
              <a:ext cx="477656"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5" name="Line 216"/>
            <p:cNvSpPr/>
            <p:nvPr/>
          </p:nvSpPr>
          <p:spPr>
            <a:xfrm flipH="1">
              <a:off x="8167744" y="3160395"/>
              <a:ext cx="436026" cy="37358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6" name="Freeform 217"/>
            <p:cNvSpPr/>
            <p:nvPr/>
          </p:nvSpPr>
          <p:spPr>
            <a:xfrm>
              <a:off x="8541324" y="3160395"/>
              <a:ext cx="62446" cy="62446"/>
            </a:xfrm>
            <a:custGeom>
              <a:avLst/>
              <a:gdLst/>
              <a:ahLst/>
              <a:cxnLst>
                <a:cxn ang="0">
                  <a:pos x="0" y="0"/>
                </a:cxn>
                <a:cxn ang="0">
                  <a:pos x="62446" y="0"/>
                </a:cxn>
                <a:cxn ang="0">
                  <a:pos x="62446" y="62446"/>
                </a:cxn>
              </a:cxnLst>
              <a:pathLst>
                <a:path w="57" h="57">
                  <a:moveTo>
                    <a:pt x="0" y="0"/>
                  </a:moveTo>
                  <a:lnTo>
                    <a:pt x="57" y="0"/>
                  </a:lnTo>
                  <a:lnTo>
                    <a:pt x="57" y="57"/>
                  </a:lnTo>
                </a:path>
              </a:pathLst>
            </a:custGeom>
            <a:noFill/>
            <a:ln w="30163" cap="rnd" cmpd="sng">
              <a:solidFill>
                <a:srgbClr val="595959"/>
              </a:solidFill>
              <a:prstDash val="solid"/>
              <a:round/>
              <a:headEnd type="none" w="med" len="med"/>
              <a:tailEnd type="none" w="med" len="med"/>
            </a:ln>
          </p:spPr>
          <p:txBody>
            <a:bodyPr/>
            <a:p>
              <a:endParaRPr lang="zh-CN" altLang="en-US"/>
            </a:p>
          </p:txBody>
        </p:sp>
      </p:grpSp>
      <p:sp>
        <p:nvSpPr>
          <p:cNvPr id="24" name="直角三角形 23"/>
          <p:cNvSpPr/>
          <p:nvPr/>
        </p:nvSpPr>
        <p:spPr>
          <a:xfrm rot="13498687">
            <a:off x="-2438400" y="992188"/>
            <a:ext cx="4876800" cy="4875213"/>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5" name="直角三角形 24"/>
          <p:cNvSpPr/>
          <p:nvPr/>
        </p:nvSpPr>
        <p:spPr>
          <a:xfrm rot="8101313" flipH="1">
            <a:off x="9753600" y="973138"/>
            <a:ext cx="4876800" cy="4875213"/>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Ovr>
    <a:masterClrMapping/>
  </p:clrMapOvr>
  <p:transition spd="slow">
    <p:split orient="ver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175"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 name="等腰三角形 2"/>
          <p:cNvSpPr/>
          <p:nvPr/>
        </p:nvSpPr>
        <p:spPr>
          <a:xfrm rot="5400000" flipV="1">
            <a:off x="9537700"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42" name="等腰三角形 41"/>
          <p:cNvSpPr/>
          <p:nvPr/>
        </p:nvSpPr>
        <p:spPr>
          <a:xfrm rot="5400000">
            <a:off x="885031" y="1159669"/>
            <a:ext cx="292100" cy="252413"/>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6629" name="文本框 28"/>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sym typeface="方正兰亭纤黑_GBK" panose="02000000000000000000" charset="0"/>
              </a:rPr>
              <a:t>版本控制计划</a:t>
            </a:r>
            <a:endParaRPr lang="zh-CN" altLang="en-US" sz="4400" dirty="0">
              <a:solidFill>
                <a:srgbClr val="595959"/>
              </a:solidFill>
              <a:latin typeface="冬青黑体简体中文 W3" panose="020B0300000000000000"/>
              <a:ea typeface="冬青黑体简体中文 W3" panose="020B0300000000000000"/>
            </a:endParaRPr>
          </a:p>
        </p:txBody>
      </p:sp>
      <p:sp>
        <p:nvSpPr>
          <p:cNvPr id="100" name="文本框 99"/>
          <p:cNvSpPr txBox="1"/>
          <p:nvPr/>
        </p:nvSpPr>
        <p:spPr>
          <a:xfrm>
            <a:off x="1616075" y="1024573"/>
            <a:ext cx="5080000" cy="521970"/>
          </a:xfrm>
          <a:prstGeom prst="rect">
            <a:avLst/>
          </a:prstGeom>
          <a:noFill/>
          <a:ln w="9525">
            <a:noFill/>
          </a:ln>
        </p:spPr>
        <p:txBody>
          <a:bodyPr>
            <a:spAutoFit/>
          </a:bodyPr>
          <a:p>
            <a:r>
              <a:rPr lang="zh-CN" altLang="en-US" sz="2800" b="1">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rPr>
              <a:t>版本管理</a:t>
            </a:r>
            <a:endParaRPr lang="zh-CN" altLang="en-US" sz="2800" b="1">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nvSpPr>
        <p:spPr>
          <a:xfrm>
            <a:off x="1616075" y="1546860"/>
            <a:ext cx="9994900" cy="4707890"/>
          </a:xfrm>
          <a:prstGeom prst="rect">
            <a:avLst/>
          </a:prstGeom>
          <a:noFill/>
          <a:ln w="9525">
            <a:noFill/>
          </a:ln>
        </p:spPr>
        <p:txBody>
          <a:bodyPr wrap="square">
            <a:spAutoFit/>
          </a:bodyPr>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首先在服务器上建立一个目录，作为项目配置数据库。在此目录下按照每个项目组建一个分目录，项目组代码及项目组名构成目录名，然后在此项目组目录下按照所属每个项目建一个子目录，同一项目的开发文档存放在一个目录下，项目编号紧跟项目名就是目录名。在一个项目分目录下可按非受控文档与受控文档建立一级次目录，然后在一级次目录下按文档的不同类型建立二级次目录，使得所有开发文档能分门别类的组织存放，便于查询。目录结构可见下图的示例。</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2</a:t>
            </a:r>
            <a:r>
              <a:rPr lang="zh-CN" altLang="en-US" sz="2000" b="0">
                <a:latin typeface="宋体" panose="02010600030101010101" pitchFamily="2" charset="-122"/>
                <a:ea typeface="宋体" panose="02010600030101010101" pitchFamily="2" charset="-122"/>
                <a:cs typeface="宋体" panose="02010600030101010101" pitchFamily="2" charset="-122"/>
              </a:rPr>
              <a:t>项目子目录的受控文档一般只有项目经理和属于该项目的开发人员和配置管理员能够访问到。配置管理员负责分配访问权限，一般项目经理对该目录具有较大的权限</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读取、添加和更改；一般开发人员只有读取的权限。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3</a:t>
            </a:r>
            <a:r>
              <a:rPr lang="zh-CN" altLang="en-US" sz="2000" b="0">
                <a:latin typeface="宋体" panose="02010600030101010101" pitchFamily="2" charset="-122"/>
                <a:ea typeface="宋体" panose="02010600030101010101" pitchFamily="2" charset="-122"/>
                <a:cs typeface="宋体" panose="02010600030101010101" pitchFamily="2" charset="-122"/>
              </a:rPr>
              <a:t>在项目开发的某一阶段结束时，通过了该阶段评审的这些开发文档交配置管理员保存到项目数据库，做为正式版本的第一版</a:t>
            </a:r>
            <a:r>
              <a:rPr lang="en-US" altLang="zh-CN" sz="2000" b="0">
                <a:latin typeface="宋体" panose="02010600030101010101" pitchFamily="2" charset="-122"/>
                <a:ea typeface="宋体" panose="02010600030101010101" pitchFamily="2" charset="-122"/>
                <a:cs typeface="宋体" panose="02010600030101010101" pitchFamily="2" charset="-122"/>
              </a:rPr>
              <a:t>——1.0</a:t>
            </a:r>
            <a:r>
              <a:rPr lang="zh-CN" altLang="en-US" sz="2000" b="0">
                <a:latin typeface="宋体" panose="02010600030101010101" pitchFamily="2" charset="-122"/>
                <a:ea typeface="宋体" panose="02010600030101010101" pitchFamily="2" charset="-122"/>
                <a:cs typeface="宋体" panose="02010600030101010101" pitchFamily="2" charset="-122"/>
              </a:rPr>
              <a:t>版本。</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4</a:t>
            </a:r>
            <a:r>
              <a:rPr lang="zh-CN" altLang="en-US" sz="2000" b="0">
                <a:latin typeface="宋体" panose="02010600030101010101" pitchFamily="2" charset="-122"/>
                <a:ea typeface="宋体" panose="02010600030101010101" pitchFamily="2" charset="-122"/>
                <a:cs typeface="宋体" panose="02010600030101010101" pitchFamily="2" charset="-122"/>
              </a:rPr>
              <a:t>在以后的开发中，如果软件需要修改，那修改后的软件可用多级编号来表示新版本</a:t>
            </a:r>
            <a:r>
              <a:rPr lang="en-US" altLang="zh-CN" sz="2000" b="0">
                <a:latin typeface="宋体" panose="02010600030101010101" pitchFamily="2" charset="-122"/>
                <a:ea typeface="宋体" panose="02010600030101010101" pitchFamily="2" charset="-122"/>
                <a:cs typeface="宋体" panose="02010600030101010101" pitchFamily="2" charset="-122"/>
              </a:rPr>
              <a:t>——1.1</a:t>
            </a:r>
            <a:r>
              <a:rPr lang="zh-CN" altLang="en-US" sz="2000" b="0">
                <a:latin typeface="宋体" panose="02010600030101010101" pitchFamily="2" charset="-122"/>
                <a:ea typeface="宋体" panose="02010600030101010101" pitchFamily="2" charset="-122"/>
                <a:cs typeface="宋体" panose="02010600030101010101" pitchFamily="2" charset="-122"/>
              </a:rPr>
              <a:t>、</a:t>
            </a:r>
            <a:r>
              <a:rPr lang="en-US" altLang="zh-CN" sz="2000" b="0">
                <a:latin typeface="宋体" panose="02010600030101010101" pitchFamily="2" charset="-122"/>
                <a:ea typeface="宋体" panose="02010600030101010101" pitchFamily="2" charset="-122"/>
                <a:cs typeface="宋体" panose="02010600030101010101" pitchFamily="2" charset="-122"/>
              </a:rPr>
              <a:t>1.2</a:t>
            </a:r>
            <a:r>
              <a:rPr lang="zh-CN" altLang="en-US" sz="2000" b="0">
                <a:latin typeface="宋体" panose="02010600030101010101" pitchFamily="2" charset="-122"/>
                <a:ea typeface="宋体" panose="02010600030101010101" pitchFamily="2" charset="-122"/>
                <a:cs typeface="宋体" panose="02010600030101010101" pitchFamily="2" charset="-122"/>
              </a:rPr>
              <a:t>等加以区别标识。</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5</a:t>
            </a:r>
            <a:r>
              <a:rPr lang="zh-CN" altLang="en-US" sz="2000" b="0">
                <a:latin typeface="宋体" panose="02010600030101010101" pitchFamily="2" charset="-122"/>
                <a:ea typeface="宋体" panose="02010600030101010101" pitchFamily="2" charset="-122"/>
                <a:cs typeface="宋体" panose="02010600030101010101" pitchFamily="2" charset="-122"/>
              </a:rPr>
              <a:t>在各个评审阶段产生的所有评审报告和修改报告都要进行编号保存，编号与相应文档的编号要对应。</a:t>
            </a:r>
            <a:endParaRPr lang="zh-CN" altLang="en-US" sz="200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25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175"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 name="等腰三角形 2"/>
          <p:cNvSpPr/>
          <p:nvPr/>
        </p:nvSpPr>
        <p:spPr>
          <a:xfrm rot="5400000" flipV="1">
            <a:off x="9537700"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5605" name="文本框 28"/>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版本控制</a:t>
            </a:r>
            <a:endParaRPr lang="zh-CN" altLang="en-US" sz="4400" dirty="0">
              <a:solidFill>
                <a:srgbClr val="595959"/>
              </a:solidFill>
              <a:latin typeface="冬青黑体简体中文 W3" panose="020B0300000000000000"/>
              <a:ea typeface="冬青黑体简体中文 W3" panose="020B0300000000000000"/>
            </a:endParaRPr>
          </a:p>
        </p:txBody>
      </p:sp>
      <p:sp>
        <p:nvSpPr>
          <p:cNvPr id="6" name="等腰三角形 5"/>
          <p:cNvSpPr/>
          <p:nvPr/>
        </p:nvSpPr>
        <p:spPr>
          <a:xfrm rot="16200000" flipH="1" flipV="1">
            <a:off x="180149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 name="等腰三角形 6"/>
          <p:cNvSpPr/>
          <p:nvPr/>
        </p:nvSpPr>
        <p:spPr>
          <a:xfrm rot="5400000" flipV="1">
            <a:off x="9558020"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graphicFrame>
        <p:nvGraphicFramePr>
          <p:cNvPr id="0" name="表格 -1"/>
          <p:cNvGraphicFramePr/>
          <p:nvPr/>
        </p:nvGraphicFramePr>
        <p:xfrm>
          <a:off x="3141345" y="929005"/>
          <a:ext cx="6174740" cy="5708015"/>
        </p:xfrm>
        <a:graphic>
          <a:graphicData uri="http://schemas.openxmlformats.org/drawingml/2006/table">
            <a:tbl>
              <a:tblPr firstRow="1" bandRow="1">
                <a:tableStyleId>{5940675A-B579-460E-94D1-54222C63F5DA}</a:tableStyleId>
              </a:tblPr>
              <a:tblGrid>
                <a:gridCol w="720725"/>
                <a:gridCol w="2814955"/>
                <a:gridCol w="690880"/>
                <a:gridCol w="1948180"/>
              </a:tblGrid>
              <a:tr h="335915">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编号</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名称</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形式</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版本号</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可行性分析报告</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总体项目</a:t>
                      </a:r>
                      <a:r>
                        <a:rPr lang="zh-CN" altLang="en-US" sz="2000" b="0">
                          <a:latin typeface="Times New Roman" panose="02020603050405020304" charset="0"/>
                          <a:ea typeface="Times New Roman" panose="02020603050405020304" charset="0"/>
                          <a:cs typeface="Times New Roman" panose="02020603050405020304" charset="0"/>
                        </a:rPr>
                        <a:t>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PRD11.2.0.0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项目章程</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PRD11.3.0.0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464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4</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《QA</a:t>
                      </a:r>
                      <a:r>
                        <a:rPr lang="zh-CN" altLang="en-US" sz="2000" b="0">
                          <a:latin typeface="宋体" panose="02010600030101010101" pitchFamily="2" charset="-122"/>
                          <a:ea typeface="宋体" panose="02010600030101010101" pitchFamily="2" charset="-122"/>
                          <a:cs typeface="宋体" panose="02010600030101010101" pitchFamily="2" charset="-122"/>
                        </a:rPr>
                        <a:t>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PRD11.4.0.0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655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5</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需求计划工程</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PRD11.5.0.0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6</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需求开发计划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PRD11.6.0.0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28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7</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需求变更控制文档</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PRD11.7.0.0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8</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PRD11.8.0.0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28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9</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系统设计计划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PRD11.9.0.0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质量保证计划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PRD11.10.0.0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655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11</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编码与系统实现计划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PRD11.11.0.0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464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12</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测试计划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PRD11.12.0.0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工程部署计划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PRD11.13.0.0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14</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培训计划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PRD11.14.0.0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15</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系统维护计划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PRD11.15.0.0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16</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a:t>
                      </a:r>
                      <a:r>
                        <a:rPr lang="zh-CN" altLang="en-US" sz="2000" b="0">
                          <a:latin typeface="Times New Roman" panose="02020603050405020304" charset="0"/>
                          <a:ea typeface="Times New Roman" panose="02020603050405020304" charset="0"/>
                          <a:cs typeface="Times New Roman" panose="02020603050405020304" charset="0"/>
                        </a:rPr>
                        <a:t>总结报告</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PRD11.16.0.0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等腰三角形 5"/>
          <p:cNvSpPr/>
          <p:nvPr/>
        </p:nvSpPr>
        <p:spPr>
          <a:xfrm rot="16200000" flipH="1" flipV="1">
            <a:off x="180149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 name="等腰三角形 6"/>
          <p:cNvSpPr/>
          <p:nvPr/>
        </p:nvSpPr>
        <p:spPr>
          <a:xfrm rot="5400000" flipV="1">
            <a:off x="949642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2" name="文本框 1"/>
          <p:cNvSpPr txBox="1"/>
          <p:nvPr/>
        </p:nvSpPr>
        <p:spPr>
          <a:xfrm>
            <a:off x="425450" y="1824990"/>
            <a:ext cx="5872480" cy="2130425"/>
          </a:xfrm>
          <a:prstGeom prst="rect">
            <a:avLst/>
          </a:prstGeom>
          <a:noFill/>
        </p:spPr>
        <p:txBody>
          <a:bodyPr wrap="none" rtlCol="0">
            <a:spAutoFit/>
          </a:bodyPr>
          <a:p>
            <a:pPr algn="l">
              <a:lnSpc>
                <a:spcPct val="130000"/>
              </a:lnSpc>
            </a:pPr>
            <a:r>
              <a:rPr lang="zh-CN" altLang="en-US" sz="2800" dirty="0" smtClean="0">
                <a:solidFill>
                  <a:srgbClr val="595959"/>
                </a:solidFill>
              </a:rPr>
              <a:t>参考文献：《软件需求（第三版）》</a:t>
            </a:r>
            <a:endParaRPr lang="zh-CN" altLang="en-US" sz="2800" dirty="0" smtClean="0">
              <a:solidFill>
                <a:srgbClr val="595959"/>
              </a:solidFill>
            </a:endParaRPr>
          </a:p>
          <a:p>
            <a:pPr algn="l">
              <a:lnSpc>
                <a:spcPct val="130000"/>
              </a:lnSpc>
            </a:pPr>
            <a:r>
              <a:rPr lang="en-US" altLang="zh-CN" sz="2800" dirty="0" smtClean="0">
                <a:solidFill>
                  <a:srgbClr val="595959"/>
                </a:solidFill>
              </a:rPr>
              <a:t>		</a:t>
            </a:r>
            <a:r>
              <a:rPr lang="zh-CN" altLang="en-US" sz="2800" dirty="0" smtClean="0">
                <a:solidFill>
                  <a:srgbClr val="595959"/>
                </a:solidFill>
              </a:rPr>
              <a:t>《软件项目管理》</a:t>
            </a:r>
            <a:endParaRPr lang="zh-CN" altLang="en-US" sz="2800" dirty="0" smtClean="0">
              <a:solidFill>
                <a:srgbClr val="595959"/>
              </a:solidFill>
            </a:endParaRPr>
          </a:p>
          <a:p>
            <a:pPr algn="l">
              <a:lnSpc>
                <a:spcPct val="130000"/>
              </a:lnSpc>
            </a:pPr>
            <a:r>
              <a:rPr lang="zh-CN" altLang="en-US" sz="2800" dirty="0" smtClean="0">
                <a:solidFill>
                  <a:srgbClr val="595959"/>
                </a:solidFill>
              </a:rPr>
              <a:t>                 </a:t>
            </a:r>
            <a:endParaRPr lang="zh-CN" altLang="en-US" sz="2800" dirty="0" smtClean="0">
              <a:solidFill>
                <a:srgbClr val="595959"/>
              </a:solidFill>
            </a:endParaRPr>
          </a:p>
          <a:p>
            <a:pPr algn="l">
              <a:lnSpc>
                <a:spcPct val="130000"/>
              </a:lnSpc>
            </a:pPr>
            <a:r>
              <a:rPr lang="zh-CN" altLang="en-US" dirty="0" smtClean="0">
                <a:solidFill>
                  <a:srgbClr val="595959"/>
                </a:solidFill>
              </a:rPr>
              <a:t>                    </a:t>
            </a:r>
            <a:endParaRPr lang="zh-CN" altLang="en-US" dirty="0" smtClean="0">
              <a:solidFill>
                <a:srgbClr val="595959"/>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等腰三角形 5"/>
          <p:cNvSpPr/>
          <p:nvPr/>
        </p:nvSpPr>
        <p:spPr>
          <a:xfrm rot="16200000" flipH="1" flipV="1">
            <a:off x="180149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 name="等腰三角形 6"/>
          <p:cNvSpPr/>
          <p:nvPr/>
        </p:nvSpPr>
        <p:spPr>
          <a:xfrm rot="5400000" flipV="1">
            <a:off x="949642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graphicFrame>
        <p:nvGraphicFramePr>
          <p:cNvPr id="3" name="表格 2"/>
          <p:cNvGraphicFramePr/>
          <p:nvPr/>
        </p:nvGraphicFramePr>
        <p:xfrm>
          <a:off x="1828800" y="2286000"/>
          <a:ext cx="8533765" cy="2286000"/>
        </p:xfrm>
        <a:graphic>
          <a:graphicData uri="http://schemas.openxmlformats.org/drawingml/2006/table">
            <a:tbl>
              <a:tblPr firstRow="1" bandRow="1">
                <a:tableStyleId>{5C22544A-7EE6-4342-B048-85BDC9FD1C3A}</a:tableStyleId>
              </a:tblPr>
              <a:tblGrid>
                <a:gridCol w="2844165"/>
                <a:gridCol w="2844165"/>
                <a:gridCol w="2844165"/>
              </a:tblGrid>
              <a:tr h="381000">
                <a:tc>
                  <a:txBody>
                    <a:bodyPr/>
                    <a:p>
                      <a:pPr>
                        <a:buNone/>
                      </a:pPr>
                      <a:r>
                        <a:rPr lang="zh-CN" altLang="en-US"/>
                        <a:t>组员</a:t>
                      </a:r>
                      <a:endParaRPr lang="zh-CN" altLang="en-US"/>
                    </a:p>
                  </a:txBody>
                  <a:tcPr/>
                </a:tc>
                <a:tc>
                  <a:txBody>
                    <a:bodyPr/>
                    <a:p>
                      <a:pPr>
                        <a:buNone/>
                      </a:pPr>
                      <a:r>
                        <a:rPr lang="zh-CN" altLang="en-US"/>
                        <a:t>评分</a:t>
                      </a:r>
                      <a:endParaRPr lang="zh-CN" altLang="en-US"/>
                    </a:p>
                  </a:txBody>
                  <a:tcPr/>
                </a:tc>
                <a:tc>
                  <a:txBody>
                    <a:bodyPr/>
                    <a:p>
                      <a:pPr>
                        <a:buNone/>
                      </a:pPr>
                      <a:r>
                        <a:rPr lang="zh-CN" altLang="en-US"/>
                        <a:t>评价</a:t>
                      </a:r>
                      <a:endParaRPr lang="zh-CN" altLang="en-US"/>
                    </a:p>
                  </a:txBody>
                  <a:tcPr/>
                </a:tc>
              </a:tr>
              <a:tr h="381000">
                <a:tc>
                  <a:txBody>
                    <a:bodyPr/>
                    <a:p>
                      <a:pPr>
                        <a:buNone/>
                      </a:pPr>
                      <a:r>
                        <a:rPr lang="zh-CN" altLang="en-US"/>
                        <a:t>许佳俊</a:t>
                      </a:r>
                      <a:endParaRPr lang="zh-CN" altLang="en-US"/>
                    </a:p>
                  </a:txBody>
                  <a:tcPr/>
                </a:tc>
                <a:tc>
                  <a:txBody>
                    <a:bodyPr/>
                    <a:p>
                      <a:pPr>
                        <a:buNone/>
                      </a:pPr>
                      <a:r>
                        <a:rPr lang="en-US" altLang="zh-CN"/>
                        <a:t>8.5</a:t>
                      </a:r>
                      <a:endParaRPr lang="en-US" altLang="zh-CN"/>
                    </a:p>
                  </a:txBody>
                  <a:tcPr/>
                </a:tc>
                <a:tc>
                  <a:txBody>
                    <a:bodyPr/>
                    <a:p>
                      <a:pPr>
                        <a:buNone/>
                      </a:pPr>
                      <a:r>
                        <a:rPr lang="zh-CN" altLang="en-US"/>
                        <a:t>完善需求工程计划甘特图，完善需求工程计划</a:t>
                      </a:r>
                      <a:r>
                        <a:rPr lang="en-US" altLang="zh-CN"/>
                        <a:t>PPT</a:t>
                      </a:r>
                      <a:r>
                        <a:rPr lang="zh-CN" altLang="en-US"/>
                        <a:t>。</a:t>
                      </a:r>
                      <a:endParaRPr lang="zh-CN" altLang="en-US"/>
                    </a:p>
                  </a:txBody>
                  <a:tcPr/>
                </a:tc>
              </a:tr>
              <a:tr h="381000">
                <a:tc>
                  <a:txBody>
                    <a:bodyPr/>
                    <a:p>
                      <a:pPr>
                        <a:buNone/>
                      </a:pPr>
                      <a:r>
                        <a:rPr lang="zh-CN" altLang="en-US"/>
                        <a:t>徐柯杰</a:t>
                      </a:r>
                      <a:endParaRPr lang="zh-CN" altLang="en-US"/>
                    </a:p>
                  </a:txBody>
                  <a:tcPr/>
                </a:tc>
                <a:tc>
                  <a:txBody>
                    <a:bodyPr/>
                    <a:p>
                      <a:pPr>
                        <a:buNone/>
                      </a:pPr>
                      <a:r>
                        <a:rPr lang="en-US" altLang="zh-CN"/>
                        <a:t>7</a:t>
                      </a:r>
                      <a:endParaRPr lang="en-US" altLang="zh-CN"/>
                    </a:p>
                  </a:txBody>
                  <a:tcPr/>
                </a:tc>
                <a:tc>
                  <a:txBody>
                    <a:bodyPr/>
                    <a:p>
                      <a:pPr>
                        <a:buNone/>
                      </a:pPr>
                      <a:r>
                        <a:rPr lang="zh-CN" altLang="en-US"/>
                        <a:t>完善需求工程计划</a:t>
                      </a:r>
                      <a:r>
                        <a:rPr lang="en-US" altLang="zh-CN"/>
                        <a:t>OBS</a:t>
                      </a:r>
                      <a:r>
                        <a:rPr lang="zh-CN" altLang="en-US"/>
                        <a:t>图，</a:t>
                      </a:r>
                      <a:r>
                        <a:rPr lang="en-US" altLang="zh-CN"/>
                        <a:t>WBS</a:t>
                      </a:r>
                      <a:r>
                        <a:rPr lang="zh-CN" altLang="en-US"/>
                        <a:t>图。</a:t>
                      </a:r>
                      <a:endParaRPr lang="zh-CN" altLang="en-US"/>
                    </a:p>
                  </a:txBody>
                  <a:tcPr/>
                </a:tc>
              </a:tr>
              <a:tr h="381000">
                <a:tc>
                  <a:txBody>
                    <a:bodyPr/>
                    <a:p>
                      <a:pPr>
                        <a:buNone/>
                      </a:pPr>
                      <a:r>
                        <a:rPr lang="zh-CN" altLang="en-US"/>
                        <a:t>何宇晨</a:t>
                      </a:r>
                      <a:endParaRPr lang="zh-CN" altLang="en-US"/>
                    </a:p>
                  </a:txBody>
                  <a:tcPr/>
                </a:tc>
                <a:tc>
                  <a:txBody>
                    <a:bodyPr/>
                    <a:p>
                      <a:pPr>
                        <a:buNone/>
                      </a:pPr>
                      <a:r>
                        <a:rPr lang="en-US" altLang="zh-CN"/>
                        <a:t>7.5</a:t>
                      </a:r>
                      <a:endParaRPr lang="en-US" altLang="zh-CN"/>
                    </a:p>
                  </a:txBody>
                  <a:tcPr/>
                </a:tc>
                <a:tc>
                  <a:txBody>
                    <a:bodyPr/>
                    <a:p>
                      <a:pPr>
                        <a:buNone/>
                      </a:pPr>
                      <a:r>
                        <a:rPr lang="zh-CN" altLang="en-US"/>
                        <a:t>完成需求工程计划</a:t>
                      </a:r>
                      <a:r>
                        <a:rPr lang="en-US" altLang="zh-CN"/>
                        <a:t>OBS</a:t>
                      </a:r>
                      <a:r>
                        <a:rPr lang="zh-CN" altLang="en-US"/>
                        <a:t>图，</a:t>
                      </a:r>
                      <a:r>
                        <a:rPr lang="en-US" altLang="zh-CN"/>
                        <a:t>WBS</a:t>
                      </a:r>
                      <a:r>
                        <a:rPr lang="zh-CN" altLang="en-US"/>
                        <a:t>图。</a:t>
                      </a:r>
                      <a:endParaRPr lang="zh-CN" altLang="en-US"/>
                    </a:p>
                  </a:txBody>
                  <a:tcPr/>
                </a:tc>
              </a:tr>
              <a:tr h="381000">
                <a:tc>
                  <a:txBody>
                    <a:bodyPr/>
                    <a:p>
                      <a:pPr>
                        <a:buNone/>
                      </a:pPr>
                      <a:r>
                        <a:rPr lang="zh-CN" altLang="en-US"/>
                        <a:t>杜潇天</a:t>
                      </a:r>
                      <a:endParaRPr lang="zh-CN" altLang="en-US"/>
                    </a:p>
                  </a:txBody>
                  <a:tcPr/>
                </a:tc>
                <a:tc>
                  <a:txBody>
                    <a:bodyPr/>
                    <a:p>
                      <a:pPr>
                        <a:buNone/>
                      </a:pPr>
                      <a:r>
                        <a:rPr lang="en-US" altLang="zh-CN"/>
                        <a:t>9</a:t>
                      </a:r>
                      <a:endParaRPr lang="en-US" altLang="zh-CN"/>
                    </a:p>
                  </a:txBody>
                  <a:tcPr/>
                </a:tc>
                <a:tc>
                  <a:txBody>
                    <a:bodyPr/>
                    <a:p>
                      <a:pPr>
                        <a:buNone/>
                      </a:pPr>
                      <a:r>
                        <a:rPr lang="zh-CN" altLang="en-US"/>
                        <a:t>完成需求工程计划初稿。完成需求工程计划甘特图。</a:t>
                      </a:r>
                      <a:endParaRPr lang="zh-CN" altLang="en-US"/>
                    </a:p>
                  </a:txBody>
                  <a:tcPr/>
                </a:tc>
              </a:tr>
              <a:tr h="381000">
                <a:tc>
                  <a:txBody>
                    <a:bodyPr/>
                    <a:p>
                      <a:pPr>
                        <a:buNone/>
                      </a:pPr>
                      <a:r>
                        <a:rPr lang="zh-CN" altLang="en-US"/>
                        <a:t>黄玉钱</a:t>
                      </a:r>
                      <a:endParaRPr lang="zh-CN" altLang="en-US"/>
                    </a:p>
                  </a:txBody>
                  <a:tcPr/>
                </a:tc>
                <a:tc>
                  <a:txBody>
                    <a:bodyPr/>
                    <a:p>
                      <a:pPr>
                        <a:buNone/>
                      </a:pPr>
                      <a:r>
                        <a:rPr lang="en-US" altLang="zh-CN"/>
                        <a:t>8</a:t>
                      </a:r>
                      <a:endParaRPr lang="en-US" altLang="zh-CN"/>
                    </a:p>
                  </a:txBody>
                  <a:tcPr/>
                </a:tc>
                <a:tc>
                  <a:txBody>
                    <a:bodyPr/>
                    <a:p>
                      <a:pPr>
                        <a:buNone/>
                      </a:pPr>
                      <a:r>
                        <a:rPr lang="zh-CN" altLang="en-US"/>
                        <a:t>完成需求工程计划</a:t>
                      </a:r>
                      <a:r>
                        <a:rPr lang="en-US" altLang="zh-CN"/>
                        <a:t>PPT</a:t>
                      </a:r>
                      <a:r>
                        <a:rPr lang="zh-CN" altLang="en-US"/>
                        <a:t>。</a:t>
                      </a:r>
                      <a:endParaRPr lang="zh-CN" altLang="en-US"/>
                    </a:p>
                  </a:txBody>
                  <a:tcPr/>
                </a:tc>
              </a:tr>
            </a:tbl>
          </a:graphicData>
        </a:graphic>
      </p:graphicFrame>
      <p:sp>
        <p:nvSpPr>
          <p:cNvPr id="24578" name="文本框 14"/>
          <p:cNvSpPr txBox="1"/>
          <p:nvPr/>
        </p:nvSpPr>
        <p:spPr>
          <a:xfrm>
            <a:off x="3527425" y="1067435"/>
            <a:ext cx="5137150" cy="1014730"/>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绩效评估</a:t>
            </a:r>
            <a:endParaRPr lang="zh-CN" altLang="en-US" sz="6000" dirty="0">
              <a:solidFill>
                <a:srgbClr val="595959"/>
              </a:solidFill>
              <a:latin typeface="冬青黑体简体中文 W3" panose="020B0300000000000000"/>
              <a:ea typeface="冬青黑体简体中文 W3" panose="020B030000000000000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9"/>
          <p:cNvSpPr txBox="1"/>
          <p:nvPr/>
        </p:nvSpPr>
        <p:spPr>
          <a:xfrm>
            <a:off x="2554288" y="2087563"/>
            <a:ext cx="7083425" cy="2393950"/>
          </a:xfrm>
          <a:prstGeom prst="rect">
            <a:avLst/>
          </a:prstGeom>
          <a:noFill/>
          <a:ln w="9525">
            <a:noFill/>
          </a:ln>
        </p:spPr>
        <p:txBody>
          <a:bodyPr wrap="square" anchor="t">
            <a:spAutoFit/>
          </a:bodyPr>
          <a:p>
            <a:pPr algn="ctr">
              <a:lnSpc>
                <a:spcPct val="130000"/>
              </a:lnSpc>
            </a:pPr>
            <a:r>
              <a:rPr lang="zh-CN" altLang="en-US" sz="11500" dirty="0">
                <a:solidFill>
                  <a:srgbClr val="595959"/>
                </a:solidFill>
                <a:latin typeface="冬青黑体简体中文 W3" panose="020B0300000000000000"/>
                <a:ea typeface="冬青黑体简体中文 W3" panose="020B0300000000000000"/>
              </a:rPr>
              <a:t>谢谢观看</a:t>
            </a:r>
            <a:endParaRPr lang="zh-CN" altLang="en-US" sz="11500" dirty="0">
              <a:solidFill>
                <a:srgbClr val="595959"/>
              </a:solidFill>
              <a:latin typeface="冬青黑体简体中文 W3" panose="020B0300000000000000"/>
              <a:ea typeface="冬青黑体简体中文 W3" panose="020B0300000000000000"/>
            </a:endParaRPr>
          </a:p>
        </p:txBody>
      </p:sp>
      <p:grpSp>
        <p:nvGrpSpPr>
          <p:cNvPr id="27650" name="组合 11"/>
          <p:cNvGrpSpPr/>
          <p:nvPr/>
        </p:nvGrpSpPr>
        <p:grpSpPr>
          <a:xfrm>
            <a:off x="4454525" y="4776788"/>
            <a:ext cx="3282950" cy="592137"/>
            <a:chOff x="6982202" y="4594288"/>
            <a:chExt cx="4892620" cy="883493"/>
          </a:xfrm>
        </p:grpSpPr>
        <p:grpSp>
          <p:nvGrpSpPr>
            <p:cNvPr id="27651" name="组合 12"/>
            <p:cNvGrpSpPr/>
            <p:nvPr/>
          </p:nvGrpSpPr>
          <p:grpSpPr>
            <a:xfrm>
              <a:off x="6982202" y="4594288"/>
              <a:ext cx="893649" cy="883493"/>
              <a:chOff x="3203179" y="5149027"/>
              <a:chExt cx="476660" cy="471243"/>
            </a:xfrm>
          </p:grpSpPr>
          <p:sp>
            <p:nvSpPr>
              <p:cNvPr id="27652" name="Freeform 52"/>
              <p:cNvSpPr/>
              <p:nvPr/>
            </p:nvSpPr>
            <p:spPr>
              <a:xfrm>
                <a:off x="3203179" y="5149027"/>
                <a:ext cx="476660" cy="289246"/>
              </a:xfrm>
              <a:custGeom>
                <a:avLst/>
                <a:gdLst/>
                <a:ahLst/>
                <a:cxnLst>
                  <a:cxn ang="0">
                    <a:pos x="238330" y="89589"/>
                  </a:cxn>
                  <a:cxn ang="0">
                    <a:pos x="422843" y="276447"/>
                  </a:cxn>
                  <a:cxn ang="0">
                    <a:pos x="466409" y="276447"/>
                  </a:cxn>
                  <a:cxn ang="0">
                    <a:pos x="466409" y="232932"/>
                  </a:cxn>
                  <a:cxn ang="0">
                    <a:pos x="238330" y="0"/>
                  </a:cxn>
                  <a:cxn ang="0">
                    <a:pos x="12813" y="232932"/>
                  </a:cxn>
                  <a:cxn ang="0">
                    <a:pos x="12813" y="276447"/>
                  </a:cxn>
                  <a:cxn ang="0">
                    <a:pos x="56379" y="276447"/>
                  </a:cxn>
                  <a:cxn ang="0">
                    <a:pos x="238330" y="89589"/>
                  </a:cxn>
                </a:cxnLst>
                <a:pathLst>
                  <a:path w="186" h="113">
                    <a:moveTo>
                      <a:pt x="93" y="35"/>
                    </a:moveTo>
                    <a:cubicBezTo>
                      <a:pt x="165" y="108"/>
                      <a:pt x="165" y="108"/>
                      <a:pt x="165" y="108"/>
                    </a:cubicBezTo>
                    <a:cubicBezTo>
                      <a:pt x="169" y="113"/>
                      <a:pt x="177" y="113"/>
                      <a:pt x="182" y="108"/>
                    </a:cubicBezTo>
                    <a:cubicBezTo>
                      <a:pt x="186" y="103"/>
                      <a:pt x="186" y="96"/>
                      <a:pt x="182" y="91"/>
                    </a:cubicBezTo>
                    <a:cubicBezTo>
                      <a:pt x="93" y="0"/>
                      <a:pt x="93" y="0"/>
                      <a:pt x="93" y="0"/>
                    </a:cubicBezTo>
                    <a:cubicBezTo>
                      <a:pt x="5" y="91"/>
                      <a:pt x="5" y="91"/>
                      <a:pt x="5" y="91"/>
                    </a:cubicBezTo>
                    <a:cubicBezTo>
                      <a:pt x="0" y="96"/>
                      <a:pt x="0" y="103"/>
                      <a:pt x="5" y="108"/>
                    </a:cubicBezTo>
                    <a:cubicBezTo>
                      <a:pt x="9" y="113"/>
                      <a:pt x="17" y="113"/>
                      <a:pt x="22" y="108"/>
                    </a:cubicBezTo>
                    <a:lnTo>
                      <a:pt x="93" y="35"/>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3" name="Freeform 53"/>
              <p:cNvSpPr/>
              <p:nvPr/>
            </p:nvSpPr>
            <p:spPr>
              <a:xfrm>
                <a:off x="3267095" y="5418773"/>
                <a:ext cx="348828" cy="201497"/>
              </a:xfrm>
              <a:custGeom>
                <a:avLst/>
                <a:gdLst/>
                <a:ahLst/>
                <a:cxnLst>
                  <a:cxn ang="0">
                    <a:pos x="0" y="0"/>
                  </a:cxn>
                  <a:cxn ang="0">
                    <a:pos x="0" y="201497"/>
                  </a:cxn>
                  <a:cxn ang="0">
                    <a:pos x="123498" y="201497"/>
                  </a:cxn>
                  <a:cxn ang="0">
                    <a:pos x="123498" y="58499"/>
                  </a:cxn>
                  <a:cxn ang="0">
                    <a:pos x="225329" y="58499"/>
                  </a:cxn>
                  <a:cxn ang="0">
                    <a:pos x="225329" y="201497"/>
                  </a:cxn>
                  <a:cxn ang="0">
                    <a:pos x="348828" y="201497"/>
                  </a:cxn>
                  <a:cxn ang="0">
                    <a:pos x="348828" y="0"/>
                  </a:cxn>
                </a:cxnLst>
                <a:pathLst>
                  <a:path w="322" h="186">
                    <a:moveTo>
                      <a:pt x="0" y="0"/>
                    </a:moveTo>
                    <a:lnTo>
                      <a:pt x="0" y="186"/>
                    </a:lnTo>
                    <a:lnTo>
                      <a:pt x="114" y="186"/>
                    </a:lnTo>
                    <a:lnTo>
                      <a:pt x="114" y="54"/>
                    </a:lnTo>
                    <a:lnTo>
                      <a:pt x="208" y="54"/>
                    </a:lnTo>
                    <a:lnTo>
                      <a:pt x="208" y="186"/>
                    </a:lnTo>
                    <a:lnTo>
                      <a:pt x="322" y="186"/>
                    </a:lnTo>
                    <a:lnTo>
                      <a:pt x="322" y="0"/>
                    </a:lnTo>
                  </a:path>
                </a:pathLst>
              </a:custGeom>
              <a:noFill/>
              <a:ln w="30163" cap="rnd" cmpd="sng">
                <a:solidFill>
                  <a:srgbClr val="595959"/>
                </a:solidFill>
                <a:prstDash val="solid"/>
                <a:round/>
                <a:headEnd type="none" w="med" len="med"/>
                <a:tailEnd type="none" w="med" len="med"/>
              </a:ln>
            </p:spPr>
            <p:txBody>
              <a:bodyPr/>
              <a:p>
                <a:endParaRPr lang="zh-CN" altLang="en-US"/>
              </a:p>
            </p:txBody>
          </p:sp>
        </p:grpSp>
        <p:grpSp>
          <p:nvGrpSpPr>
            <p:cNvPr id="27654" name="组合 13"/>
            <p:cNvGrpSpPr>
              <a:grpSpLocks noChangeAspect="1"/>
            </p:cNvGrpSpPr>
            <p:nvPr/>
          </p:nvGrpSpPr>
          <p:grpSpPr>
            <a:xfrm>
              <a:off x="8370711" y="4595781"/>
              <a:ext cx="732644" cy="882000"/>
              <a:chOff x="4524003" y="743096"/>
              <a:chExt cx="393244" cy="473410"/>
            </a:xfrm>
          </p:grpSpPr>
          <p:sp>
            <p:nvSpPr>
              <p:cNvPr id="27655" name="Freeform 24"/>
              <p:cNvSpPr/>
              <p:nvPr/>
            </p:nvSpPr>
            <p:spPr>
              <a:xfrm>
                <a:off x="4688667" y="773429"/>
                <a:ext cx="197164" cy="197164"/>
              </a:xfrm>
              <a:custGeom>
                <a:avLst/>
                <a:gdLst/>
                <a:ahLst/>
                <a:cxnLst>
                  <a:cxn ang="0">
                    <a:pos x="56332" y="181997"/>
                  </a:cxn>
                  <a:cxn ang="0">
                    <a:pos x="0" y="197164"/>
                  </a:cxn>
                  <a:cxn ang="0">
                    <a:pos x="15166" y="140831"/>
                  </a:cxn>
                  <a:cxn ang="0">
                    <a:pos x="153831" y="0"/>
                  </a:cxn>
                  <a:cxn ang="0">
                    <a:pos x="197164" y="43332"/>
                  </a:cxn>
                  <a:cxn ang="0">
                    <a:pos x="56332" y="181997"/>
                  </a:cxn>
                </a:cxnLst>
                <a:pathLst>
                  <a:path w="182" h="182">
                    <a:moveTo>
                      <a:pt x="52" y="168"/>
                    </a:moveTo>
                    <a:lnTo>
                      <a:pt x="0" y="182"/>
                    </a:lnTo>
                    <a:lnTo>
                      <a:pt x="14" y="130"/>
                    </a:lnTo>
                    <a:lnTo>
                      <a:pt x="142" y="0"/>
                    </a:lnTo>
                    <a:lnTo>
                      <a:pt x="182" y="40"/>
                    </a:lnTo>
                    <a:lnTo>
                      <a:pt x="52" y="168"/>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6" name="Freeform 25"/>
              <p:cNvSpPr/>
              <p:nvPr/>
            </p:nvSpPr>
            <p:spPr>
              <a:xfrm>
                <a:off x="4842498" y="743096"/>
                <a:ext cx="74749" cy="73666"/>
              </a:xfrm>
              <a:custGeom>
                <a:avLst/>
                <a:gdLst/>
                <a:ahLst/>
                <a:cxnLst>
                  <a:cxn ang="0">
                    <a:pos x="43818" y="73666"/>
                  </a:cxn>
                  <a:cxn ang="0">
                    <a:pos x="64438" y="53344"/>
                  </a:cxn>
                  <a:cxn ang="0">
                    <a:pos x="64438" y="10160"/>
                  </a:cxn>
                  <a:cxn ang="0">
                    <a:pos x="20620" y="10160"/>
                  </a:cxn>
                  <a:cxn ang="0">
                    <a:pos x="0" y="30482"/>
                  </a:cxn>
                </a:cxnLst>
                <a:pathLst>
                  <a:path w="29" h="29">
                    <a:moveTo>
                      <a:pt x="17" y="29"/>
                    </a:moveTo>
                    <a:cubicBezTo>
                      <a:pt x="25" y="21"/>
                      <a:pt x="25" y="21"/>
                      <a:pt x="25" y="21"/>
                    </a:cubicBezTo>
                    <a:cubicBezTo>
                      <a:pt x="29" y="16"/>
                      <a:pt x="29" y="9"/>
                      <a:pt x="25" y="4"/>
                    </a:cubicBezTo>
                    <a:cubicBezTo>
                      <a:pt x="20" y="0"/>
                      <a:pt x="13" y="0"/>
                      <a:pt x="8" y="4"/>
                    </a:cubicBezTo>
                    <a:cubicBezTo>
                      <a:pt x="0" y="12"/>
                      <a:pt x="0" y="12"/>
                      <a:pt x="0" y="12"/>
                    </a:cubicBez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7" name="Freeform 26"/>
              <p:cNvSpPr/>
              <p:nvPr/>
            </p:nvSpPr>
            <p:spPr>
              <a:xfrm>
                <a:off x="4524003" y="745263"/>
                <a:ext cx="389994" cy="471243"/>
              </a:xfrm>
              <a:custGeom>
                <a:avLst/>
                <a:gdLst/>
                <a:ahLst/>
                <a:cxnLst>
                  <a:cxn ang="0">
                    <a:pos x="389994" y="102915"/>
                  </a:cxn>
                  <a:cxn ang="0">
                    <a:pos x="389994" y="471243"/>
                  </a:cxn>
                  <a:cxn ang="0">
                    <a:pos x="0" y="471243"/>
                  </a:cxn>
                  <a:cxn ang="0">
                    <a:pos x="0" y="0"/>
                  </a:cxn>
                  <a:cxn ang="0">
                    <a:pos x="288162" y="0"/>
                  </a:cxn>
                </a:cxnLst>
                <a:pathLst>
                  <a:path w="360" h="435">
                    <a:moveTo>
                      <a:pt x="360" y="95"/>
                    </a:moveTo>
                    <a:lnTo>
                      <a:pt x="360" y="435"/>
                    </a:lnTo>
                    <a:lnTo>
                      <a:pt x="0" y="435"/>
                    </a:lnTo>
                    <a:lnTo>
                      <a:pt x="0" y="0"/>
                    </a:lnTo>
                    <a:lnTo>
                      <a:pt x="266" y="0"/>
                    </a:ln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8" name="Line 27"/>
              <p:cNvSpPr/>
              <p:nvPr/>
            </p:nvSpPr>
            <p:spPr>
              <a:xfrm>
                <a:off x="4585752" y="848178"/>
                <a:ext cx="174414"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27659" name="Line 28"/>
              <p:cNvSpPr/>
              <p:nvPr/>
            </p:nvSpPr>
            <p:spPr>
              <a:xfrm>
                <a:off x="4585752" y="909927"/>
                <a:ext cx="112665"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27660" name="Line 29"/>
              <p:cNvSpPr/>
              <p:nvPr/>
            </p:nvSpPr>
            <p:spPr>
              <a:xfrm>
                <a:off x="4585752" y="970593"/>
                <a:ext cx="61749"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grpSp>
        <p:grpSp>
          <p:nvGrpSpPr>
            <p:cNvPr id="27661" name="组合 14"/>
            <p:cNvGrpSpPr>
              <a:grpSpLocks noChangeAspect="1"/>
            </p:cNvGrpSpPr>
            <p:nvPr/>
          </p:nvGrpSpPr>
          <p:grpSpPr>
            <a:xfrm>
              <a:off x="9598215" y="4595781"/>
              <a:ext cx="906950" cy="882000"/>
              <a:chOff x="852640" y="745263"/>
              <a:chExt cx="472326" cy="471243"/>
            </a:xfrm>
          </p:grpSpPr>
          <p:sp>
            <p:nvSpPr>
              <p:cNvPr id="27662" name="Freeform 48"/>
              <p:cNvSpPr/>
              <p:nvPr/>
            </p:nvSpPr>
            <p:spPr>
              <a:xfrm>
                <a:off x="852640" y="745263"/>
                <a:ext cx="307662" cy="307662"/>
              </a:xfrm>
              <a:custGeom>
                <a:avLst/>
                <a:gdLst/>
                <a:ahLst/>
                <a:cxnLst>
                  <a:cxn ang="0">
                    <a:pos x="266640" y="171777"/>
                  </a:cxn>
                  <a:cxn ang="0">
                    <a:pos x="307662" y="194852"/>
                  </a:cxn>
                  <a:cxn ang="0">
                    <a:pos x="292278" y="233310"/>
                  </a:cxn>
                  <a:cxn ang="0">
                    <a:pos x="246129" y="220491"/>
                  </a:cxn>
                  <a:cxn ang="0">
                    <a:pos x="220491" y="246129"/>
                  </a:cxn>
                  <a:cxn ang="0">
                    <a:pos x="233310" y="292278"/>
                  </a:cxn>
                  <a:cxn ang="0">
                    <a:pos x="194852" y="307662"/>
                  </a:cxn>
                  <a:cxn ang="0">
                    <a:pos x="169214" y="266640"/>
                  </a:cxn>
                  <a:cxn ang="0">
                    <a:pos x="153831" y="266640"/>
                  </a:cxn>
                  <a:cxn ang="0">
                    <a:pos x="135884" y="266640"/>
                  </a:cxn>
                  <a:cxn ang="0">
                    <a:pos x="135884" y="266640"/>
                  </a:cxn>
                  <a:cxn ang="0">
                    <a:pos x="112809" y="307662"/>
                  </a:cxn>
                  <a:cxn ang="0">
                    <a:pos x="74351" y="292278"/>
                  </a:cxn>
                  <a:cxn ang="0">
                    <a:pos x="87170" y="243565"/>
                  </a:cxn>
                  <a:cxn ang="0">
                    <a:pos x="61532" y="220491"/>
                  </a:cxn>
                  <a:cxn ang="0">
                    <a:pos x="15383" y="233310"/>
                  </a:cxn>
                  <a:cxn ang="0">
                    <a:pos x="0" y="194852"/>
                  </a:cxn>
                  <a:cxn ang="0">
                    <a:pos x="41021" y="169214"/>
                  </a:cxn>
                  <a:cxn ang="0">
                    <a:pos x="41021" y="153831"/>
                  </a:cxn>
                  <a:cxn ang="0">
                    <a:pos x="41021" y="135884"/>
                  </a:cxn>
                  <a:cxn ang="0">
                    <a:pos x="41021" y="135884"/>
                  </a:cxn>
                  <a:cxn ang="0">
                    <a:pos x="0" y="110245"/>
                  </a:cxn>
                  <a:cxn ang="0">
                    <a:pos x="15383" y="74351"/>
                  </a:cxn>
                  <a:cxn ang="0">
                    <a:pos x="61532" y="87170"/>
                  </a:cxn>
                  <a:cxn ang="0">
                    <a:pos x="87170" y="61532"/>
                  </a:cxn>
                  <a:cxn ang="0">
                    <a:pos x="74351" y="15383"/>
                  </a:cxn>
                  <a:cxn ang="0">
                    <a:pos x="112809" y="0"/>
                  </a:cxn>
                  <a:cxn ang="0">
                    <a:pos x="138447" y="41021"/>
                  </a:cxn>
                  <a:cxn ang="0">
                    <a:pos x="153831" y="41021"/>
                  </a:cxn>
                  <a:cxn ang="0">
                    <a:pos x="171777" y="41021"/>
                  </a:cxn>
                  <a:cxn ang="0">
                    <a:pos x="197416" y="0"/>
                  </a:cxn>
                  <a:cxn ang="0">
                    <a:pos x="233310" y="15383"/>
                  </a:cxn>
                  <a:cxn ang="0">
                    <a:pos x="223054" y="61532"/>
                  </a:cxn>
                  <a:cxn ang="0">
                    <a:pos x="246129" y="87170"/>
                  </a:cxn>
                  <a:cxn ang="0">
                    <a:pos x="292278" y="74351"/>
                  </a:cxn>
                  <a:cxn ang="0">
                    <a:pos x="307662" y="112809"/>
                  </a:cxn>
                  <a:cxn ang="0">
                    <a:pos x="266640" y="138447"/>
                  </a:cxn>
                  <a:cxn ang="0">
                    <a:pos x="266640" y="153831"/>
                  </a:cxn>
                  <a:cxn ang="0">
                    <a:pos x="266640" y="171777"/>
                  </a:cxn>
                </a:cxnLst>
                <a:pathLst>
                  <a:path w="120" h="120">
                    <a:moveTo>
                      <a:pt x="104" y="67"/>
                    </a:moveTo>
                    <a:cubicBezTo>
                      <a:pt x="120" y="76"/>
                      <a:pt x="120" y="76"/>
                      <a:pt x="120" y="76"/>
                    </a:cubicBezTo>
                    <a:cubicBezTo>
                      <a:pt x="114" y="91"/>
                      <a:pt x="114" y="91"/>
                      <a:pt x="114" y="91"/>
                    </a:cubicBezTo>
                    <a:cubicBezTo>
                      <a:pt x="96" y="86"/>
                      <a:pt x="96" y="86"/>
                      <a:pt x="96" y="86"/>
                    </a:cubicBezTo>
                    <a:cubicBezTo>
                      <a:pt x="93" y="90"/>
                      <a:pt x="90" y="93"/>
                      <a:pt x="86" y="96"/>
                    </a:cubicBezTo>
                    <a:cubicBezTo>
                      <a:pt x="91" y="114"/>
                      <a:pt x="91" y="114"/>
                      <a:pt x="91" y="114"/>
                    </a:cubicBezTo>
                    <a:cubicBezTo>
                      <a:pt x="76" y="120"/>
                      <a:pt x="76" y="120"/>
                      <a:pt x="76" y="120"/>
                    </a:cubicBezTo>
                    <a:cubicBezTo>
                      <a:pt x="66" y="104"/>
                      <a:pt x="66" y="104"/>
                      <a:pt x="66" y="104"/>
                    </a:cubicBezTo>
                    <a:cubicBezTo>
                      <a:pt x="64" y="104"/>
                      <a:pt x="62" y="104"/>
                      <a:pt x="60" y="104"/>
                    </a:cubicBezTo>
                    <a:cubicBezTo>
                      <a:pt x="58" y="104"/>
                      <a:pt x="56" y="104"/>
                      <a:pt x="53" y="104"/>
                    </a:cubicBezTo>
                    <a:cubicBezTo>
                      <a:pt x="53" y="104"/>
                      <a:pt x="53" y="104"/>
                      <a:pt x="53" y="104"/>
                    </a:cubicBezTo>
                    <a:cubicBezTo>
                      <a:pt x="44" y="120"/>
                      <a:pt x="44" y="120"/>
                      <a:pt x="44" y="120"/>
                    </a:cubicBezTo>
                    <a:cubicBezTo>
                      <a:pt x="29" y="114"/>
                      <a:pt x="29" y="114"/>
                      <a:pt x="29" y="114"/>
                    </a:cubicBezTo>
                    <a:cubicBezTo>
                      <a:pt x="34" y="95"/>
                      <a:pt x="34" y="95"/>
                      <a:pt x="34" y="95"/>
                    </a:cubicBezTo>
                    <a:cubicBezTo>
                      <a:pt x="30" y="93"/>
                      <a:pt x="27" y="89"/>
                      <a:pt x="24" y="86"/>
                    </a:cubicBezTo>
                    <a:cubicBezTo>
                      <a:pt x="6" y="91"/>
                      <a:pt x="6" y="91"/>
                      <a:pt x="6" y="91"/>
                    </a:cubicBezTo>
                    <a:cubicBezTo>
                      <a:pt x="0" y="76"/>
                      <a:pt x="0" y="76"/>
                      <a:pt x="0" y="76"/>
                    </a:cubicBezTo>
                    <a:cubicBezTo>
                      <a:pt x="16" y="66"/>
                      <a:pt x="16" y="66"/>
                      <a:pt x="16" y="66"/>
                    </a:cubicBezTo>
                    <a:cubicBezTo>
                      <a:pt x="16" y="64"/>
                      <a:pt x="16" y="62"/>
                      <a:pt x="16" y="60"/>
                    </a:cubicBezTo>
                    <a:cubicBezTo>
                      <a:pt x="16" y="57"/>
                      <a:pt x="16" y="55"/>
                      <a:pt x="16" y="53"/>
                    </a:cubicBezTo>
                    <a:cubicBezTo>
                      <a:pt x="16" y="53"/>
                      <a:pt x="16" y="53"/>
                      <a:pt x="16" y="53"/>
                    </a:cubicBezTo>
                    <a:cubicBezTo>
                      <a:pt x="0" y="43"/>
                      <a:pt x="0" y="43"/>
                      <a:pt x="0" y="43"/>
                    </a:cubicBezTo>
                    <a:cubicBezTo>
                      <a:pt x="6" y="29"/>
                      <a:pt x="6" y="29"/>
                      <a:pt x="6" y="29"/>
                    </a:cubicBezTo>
                    <a:cubicBezTo>
                      <a:pt x="24" y="34"/>
                      <a:pt x="24" y="34"/>
                      <a:pt x="24" y="34"/>
                    </a:cubicBezTo>
                    <a:cubicBezTo>
                      <a:pt x="27" y="30"/>
                      <a:pt x="30" y="27"/>
                      <a:pt x="34" y="24"/>
                    </a:cubicBezTo>
                    <a:cubicBezTo>
                      <a:pt x="29" y="6"/>
                      <a:pt x="29" y="6"/>
                      <a:pt x="29" y="6"/>
                    </a:cubicBezTo>
                    <a:cubicBezTo>
                      <a:pt x="44" y="0"/>
                      <a:pt x="44" y="0"/>
                      <a:pt x="44" y="0"/>
                    </a:cubicBezTo>
                    <a:cubicBezTo>
                      <a:pt x="54" y="16"/>
                      <a:pt x="54" y="16"/>
                      <a:pt x="54" y="16"/>
                    </a:cubicBezTo>
                    <a:cubicBezTo>
                      <a:pt x="56" y="16"/>
                      <a:pt x="58" y="16"/>
                      <a:pt x="60" y="16"/>
                    </a:cubicBezTo>
                    <a:cubicBezTo>
                      <a:pt x="62" y="16"/>
                      <a:pt x="65" y="16"/>
                      <a:pt x="67" y="16"/>
                    </a:cubicBezTo>
                    <a:cubicBezTo>
                      <a:pt x="77" y="0"/>
                      <a:pt x="77" y="0"/>
                      <a:pt x="77" y="0"/>
                    </a:cubicBezTo>
                    <a:cubicBezTo>
                      <a:pt x="91" y="6"/>
                      <a:pt x="91" y="6"/>
                      <a:pt x="91" y="6"/>
                    </a:cubicBezTo>
                    <a:cubicBezTo>
                      <a:pt x="87" y="24"/>
                      <a:pt x="87" y="24"/>
                      <a:pt x="87" y="24"/>
                    </a:cubicBezTo>
                    <a:cubicBezTo>
                      <a:pt x="90" y="27"/>
                      <a:pt x="93" y="30"/>
                      <a:pt x="96" y="34"/>
                    </a:cubicBezTo>
                    <a:cubicBezTo>
                      <a:pt x="114" y="29"/>
                      <a:pt x="114" y="29"/>
                      <a:pt x="114" y="29"/>
                    </a:cubicBezTo>
                    <a:cubicBezTo>
                      <a:pt x="120" y="44"/>
                      <a:pt x="120" y="44"/>
                      <a:pt x="120" y="44"/>
                    </a:cubicBezTo>
                    <a:cubicBezTo>
                      <a:pt x="104" y="54"/>
                      <a:pt x="104" y="54"/>
                      <a:pt x="104" y="54"/>
                    </a:cubicBezTo>
                    <a:cubicBezTo>
                      <a:pt x="104" y="56"/>
                      <a:pt x="104" y="58"/>
                      <a:pt x="104" y="60"/>
                    </a:cubicBezTo>
                    <a:cubicBezTo>
                      <a:pt x="104" y="62"/>
                      <a:pt x="104" y="64"/>
                      <a:pt x="104" y="67"/>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63" name="Freeform 49"/>
              <p:cNvSpPr/>
              <p:nvPr/>
            </p:nvSpPr>
            <p:spPr>
              <a:xfrm>
                <a:off x="950139" y="842761"/>
                <a:ext cx="112665" cy="112665"/>
              </a:xfrm>
              <a:custGeom>
                <a:avLst/>
                <a:gdLst/>
                <a:ahLst/>
                <a:cxnLst>
                  <a:cxn ang="0">
                    <a:pos x="20484" y="92180"/>
                  </a:cxn>
                  <a:cxn ang="0">
                    <a:pos x="92180" y="92180"/>
                  </a:cxn>
                  <a:cxn ang="0">
                    <a:pos x="92180" y="20484"/>
                  </a:cxn>
                  <a:cxn ang="0">
                    <a:pos x="20484" y="20484"/>
                  </a:cxn>
                  <a:cxn ang="0">
                    <a:pos x="20484" y="92180"/>
                  </a:cxn>
                </a:cxnLst>
                <a:pathLst>
                  <a:path w="44" h="44">
                    <a:moveTo>
                      <a:pt x="8" y="36"/>
                    </a:moveTo>
                    <a:cubicBezTo>
                      <a:pt x="16" y="44"/>
                      <a:pt x="28" y="44"/>
                      <a:pt x="36" y="36"/>
                    </a:cubicBezTo>
                    <a:cubicBezTo>
                      <a:pt x="44" y="28"/>
                      <a:pt x="44" y="16"/>
                      <a:pt x="36" y="8"/>
                    </a:cubicBezTo>
                    <a:cubicBezTo>
                      <a:pt x="28" y="0"/>
                      <a:pt x="16" y="0"/>
                      <a:pt x="8" y="8"/>
                    </a:cubicBezTo>
                    <a:cubicBezTo>
                      <a:pt x="0" y="16"/>
                      <a:pt x="0" y="28"/>
                      <a:pt x="8"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64" name="Freeform 50"/>
              <p:cNvSpPr/>
              <p:nvPr/>
            </p:nvSpPr>
            <p:spPr>
              <a:xfrm>
                <a:off x="1098553" y="991176"/>
                <a:ext cx="226413" cy="225330"/>
              </a:xfrm>
              <a:custGeom>
                <a:avLst/>
                <a:gdLst/>
                <a:ahLst/>
                <a:cxnLst>
                  <a:cxn ang="0">
                    <a:pos x="192965" y="92180"/>
                  </a:cxn>
                  <a:cxn ang="0">
                    <a:pos x="226413" y="97301"/>
                  </a:cxn>
                  <a:cxn ang="0">
                    <a:pos x="226413" y="125467"/>
                  </a:cxn>
                  <a:cxn ang="0">
                    <a:pos x="192965" y="130588"/>
                  </a:cxn>
                  <a:cxn ang="0">
                    <a:pos x="182674" y="153634"/>
                  </a:cxn>
                  <a:cxn ang="0">
                    <a:pos x="203257" y="181800"/>
                  </a:cxn>
                  <a:cxn ang="0">
                    <a:pos x="182674" y="202284"/>
                  </a:cxn>
                  <a:cxn ang="0">
                    <a:pos x="156945" y="181800"/>
                  </a:cxn>
                  <a:cxn ang="0">
                    <a:pos x="146653" y="186921"/>
                  </a:cxn>
                  <a:cxn ang="0">
                    <a:pos x="133789" y="192042"/>
                  </a:cxn>
                  <a:cxn ang="0">
                    <a:pos x="133789" y="192042"/>
                  </a:cxn>
                  <a:cxn ang="0">
                    <a:pos x="128643" y="225330"/>
                  </a:cxn>
                  <a:cxn ang="0">
                    <a:pos x="100342" y="225330"/>
                  </a:cxn>
                  <a:cxn ang="0">
                    <a:pos x="95196" y="192042"/>
                  </a:cxn>
                  <a:cxn ang="0">
                    <a:pos x="72040" y="181800"/>
                  </a:cxn>
                  <a:cxn ang="0">
                    <a:pos x="43738" y="202284"/>
                  </a:cxn>
                  <a:cxn ang="0">
                    <a:pos x="23155" y="181800"/>
                  </a:cxn>
                  <a:cxn ang="0">
                    <a:pos x="43738" y="153634"/>
                  </a:cxn>
                  <a:cxn ang="0">
                    <a:pos x="38593" y="143391"/>
                  </a:cxn>
                  <a:cxn ang="0">
                    <a:pos x="33447" y="130588"/>
                  </a:cxn>
                  <a:cxn ang="0">
                    <a:pos x="33447" y="130588"/>
                  </a:cxn>
                  <a:cxn ang="0">
                    <a:pos x="0" y="128028"/>
                  </a:cxn>
                  <a:cxn ang="0">
                    <a:pos x="0" y="97301"/>
                  </a:cxn>
                  <a:cxn ang="0">
                    <a:pos x="33447" y="94741"/>
                  </a:cxn>
                  <a:cxn ang="0">
                    <a:pos x="43738" y="71695"/>
                  </a:cxn>
                  <a:cxn ang="0">
                    <a:pos x="23155" y="43529"/>
                  </a:cxn>
                  <a:cxn ang="0">
                    <a:pos x="43738" y="23045"/>
                  </a:cxn>
                  <a:cxn ang="0">
                    <a:pos x="72040" y="43529"/>
                  </a:cxn>
                  <a:cxn ang="0">
                    <a:pos x="82332" y="38408"/>
                  </a:cxn>
                  <a:cxn ang="0">
                    <a:pos x="92623" y="33287"/>
                  </a:cxn>
                  <a:cxn ang="0">
                    <a:pos x="97769" y="0"/>
                  </a:cxn>
                  <a:cxn ang="0">
                    <a:pos x="128643" y="0"/>
                  </a:cxn>
                  <a:cxn ang="0">
                    <a:pos x="131216" y="33287"/>
                  </a:cxn>
                  <a:cxn ang="0">
                    <a:pos x="154372" y="43529"/>
                  </a:cxn>
                  <a:cxn ang="0">
                    <a:pos x="182674" y="23045"/>
                  </a:cxn>
                  <a:cxn ang="0">
                    <a:pos x="203257" y="43529"/>
                  </a:cxn>
                  <a:cxn ang="0">
                    <a:pos x="182674" y="69135"/>
                  </a:cxn>
                  <a:cxn ang="0">
                    <a:pos x="187819" y="79377"/>
                  </a:cxn>
                  <a:cxn ang="0">
                    <a:pos x="192965" y="92180"/>
                  </a:cxn>
                </a:cxnLst>
                <a:pathLst>
                  <a:path w="88" h="88">
                    <a:moveTo>
                      <a:pt x="75" y="36"/>
                    </a:moveTo>
                    <a:cubicBezTo>
                      <a:pt x="88" y="38"/>
                      <a:pt x="88" y="38"/>
                      <a:pt x="88" y="38"/>
                    </a:cubicBezTo>
                    <a:cubicBezTo>
                      <a:pt x="88" y="49"/>
                      <a:pt x="88" y="49"/>
                      <a:pt x="88" y="49"/>
                    </a:cubicBezTo>
                    <a:cubicBezTo>
                      <a:pt x="75" y="51"/>
                      <a:pt x="75" y="51"/>
                      <a:pt x="75" y="51"/>
                    </a:cubicBezTo>
                    <a:cubicBezTo>
                      <a:pt x="74" y="54"/>
                      <a:pt x="73" y="57"/>
                      <a:pt x="71" y="60"/>
                    </a:cubicBezTo>
                    <a:cubicBezTo>
                      <a:pt x="79" y="71"/>
                      <a:pt x="79" y="71"/>
                      <a:pt x="79" y="71"/>
                    </a:cubicBezTo>
                    <a:cubicBezTo>
                      <a:pt x="71" y="79"/>
                      <a:pt x="71" y="79"/>
                      <a:pt x="71" y="79"/>
                    </a:cubicBezTo>
                    <a:cubicBezTo>
                      <a:pt x="61" y="71"/>
                      <a:pt x="61" y="71"/>
                      <a:pt x="61" y="71"/>
                    </a:cubicBezTo>
                    <a:cubicBezTo>
                      <a:pt x="59" y="72"/>
                      <a:pt x="58" y="72"/>
                      <a:pt x="57" y="73"/>
                    </a:cubicBezTo>
                    <a:cubicBezTo>
                      <a:pt x="55" y="74"/>
                      <a:pt x="54" y="74"/>
                      <a:pt x="52" y="75"/>
                    </a:cubicBezTo>
                    <a:cubicBezTo>
                      <a:pt x="52" y="75"/>
                      <a:pt x="52" y="75"/>
                      <a:pt x="52" y="75"/>
                    </a:cubicBezTo>
                    <a:cubicBezTo>
                      <a:pt x="50" y="88"/>
                      <a:pt x="50" y="88"/>
                      <a:pt x="50" y="88"/>
                    </a:cubicBezTo>
                    <a:cubicBezTo>
                      <a:pt x="39" y="88"/>
                      <a:pt x="39" y="88"/>
                      <a:pt x="39" y="88"/>
                    </a:cubicBezTo>
                    <a:cubicBezTo>
                      <a:pt x="37" y="75"/>
                      <a:pt x="37" y="75"/>
                      <a:pt x="37" y="75"/>
                    </a:cubicBezTo>
                    <a:cubicBezTo>
                      <a:pt x="34" y="74"/>
                      <a:pt x="31" y="73"/>
                      <a:pt x="28" y="71"/>
                    </a:cubicBezTo>
                    <a:cubicBezTo>
                      <a:pt x="17" y="79"/>
                      <a:pt x="17" y="79"/>
                      <a:pt x="17" y="79"/>
                    </a:cubicBezTo>
                    <a:cubicBezTo>
                      <a:pt x="9" y="71"/>
                      <a:pt x="9" y="71"/>
                      <a:pt x="9" y="71"/>
                    </a:cubicBezTo>
                    <a:cubicBezTo>
                      <a:pt x="17" y="60"/>
                      <a:pt x="17" y="60"/>
                      <a:pt x="17" y="60"/>
                    </a:cubicBezTo>
                    <a:cubicBezTo>
                      <a:pt x="16" y="59"/>
                      <a:pt x="16" y="58"/>
                      <a:pt x="15" y="56"/>
                    </a:cubicBezTo>
                    <a:cubicBezTo>
                      <a:pt x="14" y="55"/>
                      <a:pt x="14" y="53"/>
                      <a:pt x="13" y="51"/>
                    </a:cubicBezTo>
                    <a:cubicBezTo>
                      <a:pt x="13" y="51"/>
                      <a:pt x="13" y="51"/>
                      <a:pt x="13" y="51"/>
                    </a:cubicBezTo>
                    <a:cubicBezTo>
                      <a:pt x="0" y="50"/>
                      <a:pt x="0" y="50"/>
                      <a:pt x="0" y="50"/>
                    </a:cubicBezTo>
                    <a:cubicBezTo>
                      <a:pt x="0" y="38"/>
                      <a:pt x="0" y="38"/>
                      <a:pt x="0" y="38"/>
                    </a:cubicBezTo>
                    <a:cubicBezTo>
                      <a:pt x="13" y="37"/>
                      <a:pt x="13" y="37"/>
                      <a:pt x="13" y="37"/>
                    </a:cubicBezTo>
                    <a:cubicBezTo>
                      <a:pt x="14" y="33"/>
                      <a:pt x="15" y="30"/>
                      <a:pt x="17" y="28"/>
                    </a:cubicBezTo>
                    <a:cubicBezTo>
                      <a:pt x="9" y="17"/>
                      <a:pt x="9" y="17"/>
                      <a:pt x="9" y="17"/>
                    </a:cubicBezTo>
                    <a:cubicBezTo>
                      <a:pt x="17" y="9"/>
                      <a:pt x="17" y="9"/>
                      <a:pt x="17" y="9"/>
                    </a:cubicBezTo>
                    <a:cubicBezTo>
                      <a:pt x="28" y="17"/>
                      <a:pt x="28" y="17"/>
                      <a:pt x="28" y="17"/>
                    </a:cubicBezTo>
                    <a:cubicBezTo>
                      <a:pt x="29" y="16"/>
                      <a:pt x="30" y="15"/>
                      <a:pt x="32" y="15"/>
                    </a:cubicBezTo>
                    <a:cubicBezTo>
                      <a:pt x="33" y="14"/>
                      <a:pt x="35" y="14"/>
                      <a:pt x="36" y="13"/>
                    </a:cubicBezTo>
                    <a:cubicBezTo>
                      <a:pt x="38" y="0"/>
                      <a:pt x="38" y="0"/>
                      <a:pt x="38" y="0"/>
                    </a:cubicBezTo>
                    <a:cubicBezTo>
                      <a:pt x="50" y="0"/>
                      <a:pt x="50" y="0"/>
                      <a:pt x="50" y="0"/>
                    </a:cubicBezTo>
                    <a:cubicBezTo>
                      <a:pt x="51" y="13"/>
                      <a:pt x="51" y="13"/>
                      <a:pt x="51" y="13"/>
                    </a:cubicBezTo>
                    <a:cubicBezTo>
                      <a:pt x="55" y="14"/>
                      <a:pt x="58" y="15"/>
                      <a:pt x="60" y="17"/>
                    </a:cubicBezTo>
                    <a:cubicBezTo>
                      <a:pt x="71" y="9"/>
                      <a:pt x="71" y="9"/>
                      <a:pt x="71" y="9"/>
                    </a:cubicBezTo>
                    <a:cubicBezTo>
                      <a:pt x="79" y="17"/>
                      <a:pt x="79" y="17"/>
                      <a:pt x="79" y="17"/>
                    </a:cubicBezTo>
                    <a:cubicBezTo>
                      <a:pt x="71" y="27"/>
                      <a:pt x="71" y="27"/>
                      <a:pt x="71" y="27"/>
                    </a:cubicBezTo>
                    <a:cubicBezTo>
                      <a:pt x="72" y="29"/>
                      <a:pt x="73" y="30"/>
                      <a:pt x="73" y="31"/>
                    </a:cubicBezTo>
                    <a:cubicBezTo>
                      <a:pt x="74" y="33"/>
                      <a:pt x="74" y="35"/>
                      <a:pt x="75"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65" name="Freeform 51"/>
              <p:cNvSpPr/>
              <p:nvPr/>
            </p:nvSpPr>
            <p:spPr>
              <a:xfrm>
                <a:off x="1178719" y="1068091"/>
                <a:ext cx="69332" cy="69332"/>
              </a:xfrm>
              <a:custGeom>
                <a:avLst/>
                <a:gdLst/>
                <a:ahLst/>
                <a:cxnLst>
                  <a:cxn ang="0">
                    <a:pos x="23110" y="64196"/>
                  </a:cxn>
                  <a:cxn ang="0">
                    <a:pos x="61628" y="46221"/>
                  </a:cxn>
                  <a:cxn ang="0">
                    <a:pos x="46221" y="7703"/>
                  </a:cxn>
                  <a:cxn ang="0">
                    <a:pos x="5135" y="23110"/>
                  </a:cxn>
                  <a:cxn ang="0">
                    <a:pos x="23110" y="64196"/>
                  </a:cxn>
                </a:cxnLst>
                <a:pathLst>
                  <a:path w="27" h="27">
                    <a:moveTo>
                      <a:pt x="9" y="25"/>
                    </a:moveTo>
                    <a:cubicBezTo>
                      <a:pt x="15" y="27"/>
                      <a:pt x="22" y="24"/>
                      <a:pt x="24" y="18"/>
                    </a:cubicBezTo>
                    <a:cubicBezTo>
                      <a:pt x="27" y="12"/>
                      <a:pt x="24" y="5"/>
                      <a:pt x="18" y="3"/>
                    </a:cubicBezTo>
                    <a:cubicBezTo>
                      <a:pt x="11" y="0"/>
                      <a:pt x="4" y="3"/>
                      <a:pt x="2" y="9"/>
                    </a:cubicBezTo>
                    <a:cubicBezTo>
                      <a:pt x="0" y="16"/>
                      <a:pt x="3" y="23"/>
                      <a:pt x="9" y="25"/>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grpSp>
        <p:grpSp>
          <p:nvGrpSpPr>
            <p:cNvPr id="27666" name="组合 15"/>
            <p:cNvGrpSpPr>
              <a:grpSpLocks noChangeAspect="1"/>
            </p:cNvGrpSpPr>
            <p:nvPr/>
          </p:nvGrpSpPr>
          <p:grpSpPr>
            <a:xfrm>
              <a:off x="11000024" y="4602981"/>
              <a:ext cx="874798" cy="874800"/>
              <a:chOff x="8146929" y="3160395"/>
              <a:chExt cx="477656" cy="477657"/>
            </a:xfrm>
          </p:grpSpPr>
          <p:sp>
            <p:nvSpPr>
              <p:cNvPr id="27667" name="Rectangle 211"/>
              <p:cNvSpPr/>
              <p:nvPr/>
            </p:nvSpPr>
            <p:spPr>
              <a:xfrm>
                <a:off x="8167744" y="3575605"/>
                <a:ext cx="62446" cy="62446"/>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68" name="Rectangle 212"/>
              <p:cNvSpPr/>
              <p:nvPr/>
            </p:nvSpPr>
            <p:spPr>
              <a:xfrm>
                <a:off x="8292636" y="3492344"/>
                <a:ext cx="62446" cy="145707"/>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69" name="Rectangle 213"/>
              <p:cNvSpPr/>
              <p:nvPr/>
            </p:nvSpPr>
            <p:spPr>
              <a:xfrm>
                <a:off x="8417528" y="3389363"/>
                <a:ext cx="61350" cy="248688"/>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0" name="Rectangle 214"/>
              <p:cNvSpPr/>
              <p:nvPr/>
            </p:nvSpPr>
            <p:spPr>
              <a:xfrm>
                <a:off x="8541324" y="3285287"/>
                <a:ext cx="62446" cy="352765"/>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1" name="Line 215"/>
              <p:cNvSpPr/>
              <p:nvPr/>
            </p:nvSpPr>
            <p:spPr>
              <a:xfrm flipH="1">
                <a:off x="8146929" y="3638051"/>
                <a:ext cx="477656"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2" name="Line 216"/>
              <p:cNvSpPr/>
              <p:nvPr/>
            </p:nvSpPr>
            <p:spPr>
              <a:xfrm flipH="1">
                <a:off x="8167744" y="3160395"/>
                <a:ext cx="436026" cy="37358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3" name="Freeform 217"/>
              <p:cNvSpPr/>
              <p:nvPr/>
            </p:nvSpPr>
            <p:spPr>
              <a:xfrm>
                <a:off x="8541324" y="3160395"/>
                <a:ext cx="62446" cy="62446"/>
              </a:xfrm>
              <a:custGeom>
                <a:avLst/>
                <a:gdLst/>
                <a:ahLst/>
                <a:cxnLst>
                  <a:cxn ang="0">
                    <a:pos x="0" y="0"/>
                  </a:cxn>
                  <a:cxn ang="0">
                    <a:pos x="62446" y="0"/>
                  </a:cxn>
                  <a:cxn ang="0">
                    <a:pos x="62446" y="62446"/>
                  </a:cxn>
                </a:cxnLst>
                <a:pathLst>
                  <a:path w="57" h="57">
                    <a:moveTo>
                      <a:pt x="0" y="0"/>
                    </a:moveTo>
                    <a:lnTo>
                      <a:pt x="57" y="0"/>
                    </a:lnTo>
                    <a:lnTo>
                      <a:pt x="57" y="57"/>
                    </a:lnTo>
                  </a:path>
                </a:pathLst>
              </a:custGeom>
              <a:noFill/>
              <a:ln w="30163" cap="rnd" cmpd="sng">
                <a:solidFill>
                  <a:srgbClr val="595959"/>
                </a:solidFill>
                <a:prstDash val="solid"/>
                <a:round/>
                <a:headEnd type="none" w="med" len="med"/>
                <a:tailEnd type="none" w="med" len="med"/>
              </a:ln>
            </p:spPr>
            <p:txBody>
              <a:bodyPr/>
              <a:p>
                <a:endParaRPr lang="zh-CN" altLang="en-US"/>
              </a:p>
            </p:txBody>
          </p:sp>
        </p:grpSp>
      </p:grpSp>
      <p:cxnSp>
        <p:nvCxnSpPr>
          <p:cNvPr id="36" name="直接连接符 35"/>
          <p:cNvCxnSpPr/>
          <p:nvPr/>
        </p:nvCxnSpPr>
        <p:spPr>
          <a:xfrm>
            <a:off x="3236913" y="2189163"/>
            <a:ext cx="5703888"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3243263" y="4379913"/>
            <a:ext cx="5705475"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文本框 13"/>
          <p:cNvSpPr txBox="1"/>
          <p:nvPr/>
        </p:nvSpPr>
        <p:spPr>
          <a:xfrm>
            <a:off x="3527425" y="2901950"/>
            <a:ext cx="4953000"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One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6146" name="文本框 15"/>
          <p:cNvSpPr txBox="1"/>
          <p:nvPr/>
        </p:nvSpPr>
        <p:spPr>
          <a:xfrm>
            <a:off x="3527425" y="4127500"/>
            <a:ext cx="5137150" cy="1008063"/>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项目概述</a:t>
            </a:r>
            <a:endParaRPr lang="zh-CN" altLang="en-US" sz="6000" dirty="0">
              <a:solidFill>
                <a:srgbClr val="595959"/>
              </a:solidFill>
              <a:latin typeface="冬青黑体简体中文 W3" panose="020B0300000000000000"/>
              <a:ea typeface="冬青黑体简体中文 W3" panose="020B0300000000000000"/>
            </a:endParaRPr>
          </a:p>
        </p:txBody>
      </p:sp>
      <p:sp>
        <p:nvSpPr>
          <p:cNvPr id="13" name="直角三角形 12"/>
          <p:cNvSpPr/>
          <p:nvPr/>
        </p:nvSpPr>
        <p:spPr>
          <a:xfrm rot="13498687">
            <a:off x="-2438400" y="992188"/>
            <a:ext cx="4876800" cy="4875213"/>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prstClr val="white"/>
              </a:solidFill>
            </a:endParaRPr>
          </a:p>
        </p:txBody>
      </p:sp>
      <p:sp>
        <p:nvSpPr>
          <p:cNvPr id="15" name="直角三角形 14"/>
          <p:cNvSpPr/>
          <p:nvPr/>
        </p:nvSpPr>
        <p:spPr>
          <a:xfrm rot="8101313" flipH="1">
            <a:off x="9753600" y="973138"/>
            <a:ext cx="4876800" cy="4875213"/>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prstClr val="white"/>
              </a:solidFill>
            </a:endParaRPr>
          </a:p>
        </p:txBody>
      </p:sp>
      <p:grpSp>
        <p:nvGrpSpPr>
          <p:cNvPr id="6149" name="组合 23"/>
          <p:cNvGrpSpPr/>
          <p:nvPr/>
        </p:nvGrpSpPr>
        <p:grpSpPr>
          <a:xfrm>
            <a:off x="5649913" y="1671638"/>
            <a:ext cx="892175" cy="884237"/>
            <a:chOff x="3203179" y="5149027"/>
            <a:chExt cx="476660" cy="471243"/>
          </a:xfrm>
        </p:grpSpPr>
        <p:sp>
          <p:nvSpPr>
            <p:cNvPr id="6150" name="Freeform 52"/>
            <p:cNvSpPr/>
            <p:nvPr/>
          </p:nvSpPr>
          <p:spPr>
            <a:xfrm>
              <a:off x="3203179" y="5149027"/>
              <a:ext cx="476660" cy="289246"/>
            </a:xfrm>
            <a:custGeom>
              <a:avLst/>
              <a:gdLst/>
              <a:ahLst/>
              <a:cxnLst>
                <a:cxn ang="0">
                  <a:pos x="238330" y="89589"/>
                </a:cxn>
                <a:cxn ang="0">
                  <a:pos x="422843" y="276447"/>
                </a:cxn>
                <a:cxn ang="0">
                  <a:pos x="466409" y="276447"/>
                </a:cxn>
                <a:cxn ang="0">
                  <a:pos x="466409" y="232932"/>
                </a:cxn>
                <a:cxn ang="0">
                  <a:pos x="238330" y="0"/>
                </a:cxn>
                <a:cxn ang="0">
                  <a:pos x="12813" y="232932"/>
                </a:cxn>
                <a:cxn ang="0">
                  <a:pos x="12813" y="276447"/>
                </a:cxn>
                <a:cxn ang="0">
                  <a:pos x="56379" y="276447"/>
                </a:cxn>
                <a:cxn ang="0">
                  <a:pos x="238330" y="89589"/>
                </a:cxn>
              </a:cxnLst>
              <a:pathLst>
                <a:path w="186" h="113">
                  <a:moveTo>
                    <a:pt x="93" y="35"/>
                  </a:moveTo>
                  <a:cubicBezTo>
                    <a:pt x="165" y="108"/>
                    <a:pt x="165" y="108"/>
                    <a:pt x="165" y="108"/>
                  </a:cubicBezTo>
                  <a:cubicBezTo>
                    <a:pt x="169" y="113"/>
                    <a:pt x="177" y="113"/>
                    <a:pt x="182" y="108"/>
                  </a:cubicBezTo>
                  <a:cubicBezTo>
                    <a:pt x="186" y="103"/>
                    <a:pt x="186" y="96"/>
                    <a:pt x="182" y="91"/>
                  </a:cubicBezTo>
                  <a:cubicBezTo>
                    <a:pt x="93" y="0"/>
                    <a:pt x="93" y="0"/>
                    <a:pt x="93" y="0"/>
                  </a:cubicBezTo>
                  <a:cubicBezTo>
                    <a:pt x="5" y="91"/>
                    <a:pt x="5" y="91"/>
                    <a:pt x="5" y="91"/>
                  </a:cubicBezTo>
                  <a:cubicBezTo>
                    <a:pt x="0" y="96"/>
                    <a:pt x="0" y="103"/>
                    <a:pt x="5" y="108"/>
                  </a:cubicBezTo>
                  <a:cubicBezTo>
                    <a:pt x="9" y="113"/>
                    <a:pt x="17" y="113"/>
                    <a:pt x="22" y="108"/>
                  </a:cubicBezTo>
                  <a:lnTo>
                    <a:pt x="93" y="35"/>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6151" name="Freeform 53"/>
            <p:cNvSpPr/>
            <p:nvPr/>
          </p:nvSpPr>
          <p:spPr>
            <a:xfrm>
              <a:off x="3267095" y="5418773"/>
              <a:ext cx="348828" cy="201497"/>
            </a:xfrm>
            <a:custGeom>
              <a:avLst/>
              <a:gdLst/>
              <a:ahLst/>
              <a:cxnLst>
                <a:cxn ang="0">
                  <a:pos x="0" y="0"/>
                </a:cxn>
                <a:cxn ang="0">
                  <a:pos x="0" y="201497"/>
                </a:cxn>
                <a:cxn ang="0">
                  <a:pos x="123498" y="201497"/>
                </a:cxn>
                <a:cxn ang="0">
                  <a:pos x="123498" y="58499"/>
                </a:cxn>
                <a:cxn ang="0">
                  <a:pos x="225329" y="58499"/>
                </a:cxn>
                <a:cxn ang="0">
                  <a:pos x="225329" y="201497"/>
                </a:cxn>
                <a:cxn ang="0">
                  <a:pos x="348828" y="201497"/>
                </a:cxn>
                <a:cxn ang="0">
                  <a:pos x="348828" y="0"/>
                </a:cxn>
              </a:cxnLst>
              <a:pathLst>
                <a:path w="322" h="186">
                  <a:moveTo>
                    <a:pt x="0" y="0"/>
                  </a:moveTo>
                  <a:lnTo>
                    <a:pt x="0" y="186"/>
                  </a:lnTo>
                  <a:lnTo>
                    <a:pt x="114" y="186"/>
                  </a:lnTo>
                  <a:lnTo>
                    <a:pt x="114" y="54"/>
                  </a:lnTo>
                  <a:lnTo>
                    <a:pt x="208" y="54"/>
                  </a:lnTo>
                  <a:lnTo>
                    <a:pt x="208" y="186"/>
                  </a:lnTo>
                  <a:lnTo>
                    <a:pt x="322" y="186"/>
                  </a:lnTo>
                  <a:lnTo>
                    <a:pt x="322" y="0"/>
                  </a:lnTo>
                </a:path>
              </a:pathLst>
            </a:custGeom>
            <a:noFill/>
            <a:ln w="30163" cap="rnd" cmpd="sng">
              <a:solidFill>
                <a:srgbClr val="595959"/>
              </a:solidFill>
              <a:prstDash val="solid"/>
              <a:round/>
              <a:headEnd type="none" w="med" len="med"/>
              <a:tailEnd type="none" w="med" len="med"/>
            </a:ln>
          </p:spPr>
          <p:txBody>
            <a:bodyPr/>
            <a:p>
              <a:endParaRPr lang="zh-CN" altLang="en-US"/>
            </a:p>
          </p:txBody>
        </p:sp>
      </p:grpSp>
    </p:spTree>
  </p:cSld>
  <p:clrMapOvr>
    <a:masterClrMapping/>
  </p:clrMapOvr>
  <p:transition spd="slow">
    <p:split orient="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7171" name="文本框 2"/>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项目背景</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6" name="文本框 45"/>
          <p:cNvSpPr txBox="1"/>
          <p:nvPr/>
        </p:nvSpPr>
        <p:spPr>
          <a:xfrm>
            <a:off x="1285875" y="1355725"/>
            <a:ext cx="8237538" cy="3927475"/>
          </a:xfrm>
          <a:prstGeom prst="rect">
            <a:avLst/>
          </a:prstGeom>
          <a:noFill/>
        </p:spPr>
        <p:txBody>
          <a:bodyPr wrap="square" rtlCol="0">
            <a:spAutoFit/>
          </a:bodyPr>
          <a:lstStyle/>
          <a:p>
            <a:pPr fontAlgn="auto">
              <a:lnSpc>
                <a:spcPct val="130000"/>
              </a:lnSpc>
            </a:pPr>
            <a:r>
              <a:rPr lang="en-US" sz="2400" noProof="1" dirty="0" smtClean="0">
                <a:effectLst>
                  <a:outerShdw blurRad="38100" dist="19050" dir="2700000" algn="tl" rotWithShape="0">
                    <a:schemeClr val="dk1">
                      <a:alpha val="40000"/>
                    </a:schemeClr>
                  </a:outerShdw>
                </a:effectLst>
                <a:latin typeface="+mn-ea"/>
                <a:ea typeface="+mn-ea"/>
                <a:cs typeface="+mn-cs"/>
                <a:sym typeface="+mn-ea"/>
              </a:rPr>
              <a:t>	</a:t>
            </a:r>
            <a:r>
              <a:rPr sz="2400" noProof="1" dirty="0" smtClean="0">
                <a:effectLst>
                  <a:outerShdw blurRad="38100" dist="19050" dir="2700000" algn="tl" rotWithShape="0">
                    <a:schemeClr val="dk1">
                      <a:alpha val="40000"/>
                    </a:schemeClr>
                  </a:outerShdw>
                </a:effectLst>
                <a:latin typeface="+mn-ea"/>
                <a:ea typeface="+mn-ea"/>
                <a:cs typeface="+mn-cs"/>
                <a:sym typeface="+mn-ea"/>
              </a:rPr>
              <a:t>为了使这门课上的出色，使学生能够获得最多的资料，使学生及时的了解世界需求工程的最新动态，以及学生和教师的有效地沟通，老师提出了这么一个设想；作为他的学生也需要一个与教师及同学之间相互交流，及获取资料的平台；还有一些同学并没有选这几门课，但是也想了解项目管理，需求工程，统一建模的相关知识，以备到时决定该选不选这门课程。通过这三方提出的需求考虑，我们构思做一个软件工程教学、学习、交流的网站。</a:t>
            </a:r>
            <a:endParaRPr sz="2400" noProof="1" dirty="0" smtClean="0">
              <a:effectLst>
                <a:outerShdw blurRad="38100" dist="19050" dir="2700000" algn="tl" rotWithShape="0">
                  <a:schemeClr val="dk1">
                    <a:alpha val="40000"/>
                  </a:schemeClr>
                </a:outerShdw>
              </a:effectLst>
              <a:latin typeface="+mn-ea"/>
              <a:sym typeface="+mn-ea"/>
            </a:endParaRPr>
          </a:p>
        </p:txBody>
      </p:sp>
      <p:grpSp>
        <p:nvGrpSpPr>
          <p:cNvPr id="47" name="组合 46"/>
          <p:cNvGrpSpPr/>
          <p:nvPr/>
        </p:nvGrpSpPr>
        <p:grpSpPr>
          <a:xfrm>
            <a:off x="9805988" y="1597025"/>
            <a:ext cx="1290637" cy="1420813"/>
            <a:chOff x="4483920" y="4371127"/>
            <a:chExt cx="473410" cy="474493"/>
          </a:xfrm>
        </p:grpSpPr>
        <p:sp>
          <p:nvSpPr>
            <p:cNvPr id="7174" name="Freeform 83"/>
            <p:cNvSpPr/>
            <p:nvPr/>
          </p:nvSpPr>
          <p:spPr>
            <a:xfrm>
              <a:off x="4709250" y="4371127"/>
              <a:ext cx="248080" cy="249163"/>
            </a:xfrm>
            <a:custGeom>
              <a:avLst/>
              <a:gdLst/>
              <a:ahLst/>
              <a:cxnLst>
                <a:cxn ang="0">
                  <a:pos x="245522" y="123297"/>
                </a:cxn>
                <a:cxn ang="0">
                  <a:pos x="125318" y="249163"/>
                </a:cxn>
                <a:cxn ang="0">
                  <a:pos x="0" y="128434"/>
                </a:cxn>
                <a:cxn ang="0">
                  <a:pos x="120203" y="2568"/>
                </a:cxn>
                <a:cxn ang="0">
                  <a:pos x="245522" y="123297"/>
                </a:cxn>
              </a:cxnLst>
              <a:pathLst>
                <a:path w="97" h="97">
                  <a:moveTo>
                    <a:pt x="96" y="48"/>
                  </a:moveTo>
                  <a:cubicBezTo>
                    <a:pt x="97" y="74"/>
                    <a:pt x="76" y="96"/>
                    <a:pt x="49" y="97"/>
                  </a:cubicBezTo>
                  <a:cubicBezTo>
                    <a:pt x="23" y="97"/>
                    <a:pt x="1" y="76"/>
                    <a:pt x="0" y="50"/>
                  </a:cubicBezTo>
                  <a:cubicBezTo>
                    <a:pt x="0" y="23"/>
                    <a:pt x="21" y="1"/>
                    <a:pt x="47" y="1"/>
                  </a:cubicBezTo>
                  <a:cubicBezTo>
                    <a:pt x="74" y="0"/>
                    <a:pt x="96" y="21"/>
                    <a:pt x="96" y="48"/>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75" name="Line 84"/>
            <p:cNvSpPr/>
            <p:nvPr/>
          </p:nvSpPr>
          <p:spPr>
            <a:xfrm>
              <a:off x="4750416" y="4496792"/>
              <a:ext cx="82332" cy="0"/>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7176" name="Line 85"/>
            <p:cNvSpPr/>
            <p:nvPr/>
          </p:nvSpPr>
          <p:spPr>
            <a:xfrm>
              <a:off x="4832748" y="4415543"/>
              <a:ext cx="0" cy="81249"/>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7177" name="Freeform 86"/>
            <p:cNvSpPr/>
            <p:nvPr/>
          </p:nvSpPr>
          <p:spPr>
            <a:xfrm>
              <a:off x="4483920" y="4374377"/>
              <a:ext cx="471243" cy="471243"/>
            </a:xfrm>
            <a:custGeom>
              <a:avLst/>
              <a:gdLst/>
              <a:ahLst/>
              <a:cxnLst>
                <a:cxn ang="0">
                  <a:pos x="302210" y="7683"/>
                </a:cxn>
                <a:cxn ang="0">
                  <a:pos x="235621" y="0"/>
                </a:cxn>
                <a:cxn ang="0">
                  <a:pos x="0" y="235621"/>
                </a:cxn>
                <a:cxn ang="0">
                  <a:pos x="235621" y="471243"/>
                </a:cxn>
                <a:cxn ang="0">
                  <a:pos x="471243" y="235621"/>
                </a:cxn>
                <a:cxn ang="0">
                  <a:pos x="463559" y="169032"/>
                </a:cxn>
              </a:cxnLst>
              <a:pathLst>
                <a:path w="184" h="184">
                  <a:moveTo>
                    <a:pt x="118" y="3"/>
                  </a:moveTo>
                  <a:cubicBezTo>
                    <a:pt x="110" y="1"/>
                    <a:pt x="101" y="0"/>
                    <a:pt x="92" y="0"/>
                  </a:cubicBezTo>
                  <a:cubicBezTo>
                    <a:pt x="41" y="0"/>
                    <a:pt x="0" y="41"/>
                    <a:pt x="0" y="92"/>
                  </a:cubicBezTo>
                  <a:cubicBezTo>
                    <a:pt x="0" y="143"/>
                    <a:pt x="41" y="184"/>
                    <a:pt x="92" y="184"/>
                  </a:cubicBezTo>
                  <a:cubicBezTo>
                    <a:pt x="143" y="184"/>
                    <a:pt x="184" y="143"/>
                    <a:pt x="184" y="92"/>
                  </a:cubicBezTo>
                  <a:cubicBezTo>
                    <a:pt x="184" y="83"/>
                    <a:pt x="183" y="74"/>
                    <a:pt x="181" y="66"/>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78" name="Freeform 87"/>
            <p:cNvSpPr/>
            <p:nvPr/>
          </p:nvSpPr>
          <p:spPr>
            <a:xfrm>
              <a:off x="4555419" y="4436126"/>
              <a:ext cx="163581" cy="222080"/>
            </a:xfrm>
            <a:custGeom>
              <a:avLst/>
              <a:gdLst/>
              <a:ahLst/>
              <a:cxnLst>
                <a:cxn ang="0">
                  <a:pos x="161025" y="20421"/>
                </a:cxn>
                <a:cxn ang="0">
                  <a:pos x="109905" y="7657"/>
                </a:cxn>
                <a:cxn ang="0">
                  <a:pos x="15335" y="35737"/>
                </a:cxn>
                <a:cxn ang="0">
                  <a:pos x="20447" y="84237"/>
                </a:cxn>
                <a:cxn ang="0">
                  <a:pos x="74122" y="188895"/>
                </a:cxn>
                <a:cxn ang="0">
                  <a:pos x="145689" y="216974"/>
                </a:cxn>
                <a:cxn ang="0">
                  <a:pos x="138021" y="206764"/>
                </a:cxn>
                <a:cxn ang="0">
                  <a:pos x="122685" y="194000"/>
                </a:cxn>
                <a:cxn ang="0">
                  <a:pos x="115017" y="171027"/>
                </a:cxn>
                <a:cxn ang="0">
                  <a:pos x="92014" y="163369"/>
                </a:cxn>
                <a:cxn ang="0">
                  <a:pos x="115017" y="132737"/>
                </a:cxn>
                <a:cxn ang="0">
                  <a:pos x="163581" y="107211"/>
                </a:cxn>
              </a:cxnLst>
              <a:pathLst>
                <a:path w="64" h="87">
                  <a:moveTo>
                    <a:pt x="63" y="8"/>
                  </a:moveTo>
                  <a:cubicBezTo>
                    <a:pt x="56" y="5"/>
                    <a:pt x="48" y="4"/>
                    <a:pt x="43" y="3"/>
                  </a:cubicBezTo>
                  <a:cubicBezTo>
                    <a:pt x="25" y="0"/>
                    <a:pt x="0" y="7"/>
                    <a:pt x="6" y="14"/>
                  </a:cubicBezTo>
                  <a:cubicBezTo>
                    <a:pt x="12" y="20"/>
                    <a:pt x="9" y="30"/>
                    <a:pt x="8" y="33"/>
                  </a:cubicBezTo>
                  <a:cubicBezTo>
                    <a:pt x="4" y="44"/>
                    <a:pt x="7" y="61"/>
                    <a:pt x="29" y="74"/>
                  </a:cubicBezTo>
                  <a:cubicBezTo>
                    <a:pt x="51" y="86"/>
                    <a:pt x="55" y="83"/>
                    <a:pt x="57" y="85"/>
                  </a:cubicBezTo>
                  <a:cubicBezTo>
                    <a:pt x="59" y="87"/>
                    <a:pt x="53" y="87"/>
                    <a:pt x="54" y="81"/>
                  </a:cubicBezTo>
                  <a:cubicBezTo>
                    <a:pt x="55" y="75"/>
                    <a:pt x="51" y="76"/>
                    <a:pt x="48" y="76"/>
                  </a:cubicBezTo>
                  <a:cubicBezTo>
                    <a:pt x="45" y="76"/>
                    <a:pt x="44" y="70"/>
                    <a:pt x="45" y="67"/>
                  </a:cubicBezTo>
                  <a:cubicBezTo>
                    <a:pt x="46" y="63"/>
                    <a:pt x="41" y="71"/>
                    <a:pt x="36" y="64"/>
                  </a:cubicBezTo>
                  <a:cubicBezTo>
                    <a:pt x="32" y="56"/>
                    <a:pt x="39" y="50"/>
                    <a:pt x="45" y="52"/>
                  </a:cubicBezTo>
                  <a:cubicBezTo>
                    <a:pt x="57" y="56"/>
                    <a:pt x="59" y="49"/>
                    <a:pt x="64" y="42"/>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79" name="Freeform 88"/>
            <p:cNvSpPr/>
            <p:nvPr/>
          </p:nvSpPr>
          <p:spPr>
            <a:xfrm>
              <a:off x="4686501" y="4607290"/>
              <a:ext cx="186331" cy="217747"/>
            </a:xfrm>
            <a:custGeom>
              <a:avLst/>
              <a:gdLst/>
              <a:ahLst/>
              <a:cxnLst>
                <a:cxn ang="0">
                  <a:pos x="30629" y="81975"/>
                </a:cxn>
                <a:cxn ang="0">
                  <a:pos x="30629" y="115277"/>
                </a:cxn>
                <a:cxn ang="0">
                  <a:pos x="63811" y="148580"/>
                </a:cxn>
                <a:cxn ang="0">
                  <a:pos x="48497" y="204938"/>
                </a:cxn>
                <a:cxn ang="0">
                  <a:pos x="114861" y="169074"/>
                </a:cxn>
                <a:cxn ang="0">
                  <a:pos x="168463" y="94783"/>
                </a:cxn>
                <a:cxn ang="0">
                  <a:pos x="137833" y="61481"/>
                </a:cxn>
                <a:cxn ang="0">
                  <a:pos x="61259" y="28179"/>
                </a:cxn>
                <a:cxn ang="0">
                  <a:pos x="30629" y="81975"/>
                </a:cxn>
              </a:cxnLst>
              <a:pathLst>
                <a:path w="73" h="85">
                  <a:moveTo>
                    <a:pt x="12" y="32"/>
                  </a:moveTo>
                  <a:cubicBezTo>
                    <a:pt x="10" y="43"/>
                    <a:pt x="0" y="34"/>
                    <a:pt x="12" y="45"/>
                  </a:cubicBezTo>
                  <a:cubicBezTo>
                    <a:pt x="23" y="56"/>
                    <a:pt x="26" y="33"/>
                    <a:pt x="25" y="58"/>
                  </a:cubicBezTo>
                  <a:cubicBezTo>
                    <a:pt x="23" y="83"/>
                    <a:pt x="2" y="85"/>
                    <a:pt x="19" y="80"/>
                  </a:cubicBezTo>
                  <a:cubicBezTo>
                    <a:pt x="36" y="74"/>
                    <a:pt x="33" y="79"/>
                    <a:pt x="45" y="66"/>
                  </a:cubicBezTo>
                  <a:cubicBezTo>
                    <a:pt x="58" y="54"/>
                    <a:pt x="60" y="47"/>
                    <a:pt x="66" y="37"/>
                  </a:cubicBezTo>
                  <a:cubicBezTo>
                    <a:pt x="73" y="27"/>
                    <a:pt x="62" y="31"/>
                    <a:pt x="54" y="24"/>
                  </a:cubicBezTo>
                  <a:cubicBezTo>
                    <a:pt x="47" y="17"/>
                    <a:pt x="34" y="0"/>
                    <a:pt x="24" y="11"/>
                  </a:cubicBezTo>
                  <a:cubicBezTo>
                    <a:pt x="14" y="21"/>
                    <a:pt x="12" y="32"/>
                    <a:pt x="12" y="32"/>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80" name="Freeform 89"/>
            <p:cNvSpPr/>
            <p:nvPr/>
          </p:nvSpPr>
          <p:spPr>
            <a:xfrm>
              <a:off x="4893414" y="4579124"/>
              <a:ext cx="54166" cy="110498"/>
            </a:xfrm>
            <a:custGeom>
              <a:avLst/>
              <a:gdLst/>
              <a:ahLst/>
              <a:cxnLst>
                <a:cxn ang="0">
                  <a:pos x="33531" y="0"/>
                </a:cxn>
                <a:cxn ang="0">
                  <a:pos x="30952" y="12848"/>
                </a:cxn>
                <a:cxn ang="0">
                  <a:pos x="25793" y="89940"/>
                </a:cxn>
                <a:cxn ang="0">
                  <a:pos x="54166" y="95079"/>
                </a:cxn>
              </a:cxnLst>
              <a:pathLst>
                <a:path w="21" h="43">
                  <a:moveTo>
                    <a:pt x="13" y="0"/>
                  </a:moveTo>
                  <a:cubicBezTo>
                    <a:pt x="14" y="2"/>
                    <a:pt x="13" y="2"/>
                    <a:pt x="12" y="5"/>
                  </a:cubicBezTo>
                  <a:cubicBezTo>
                    <a:pt x="8" y="14"/>
                    <a:pt x="0" y="27"/>
                    <a:pt x="10" y="35"/>
                  </a:cubicBezTo>
                  <a:cubicBezTo>
                    <a:pt x="19" y="43"/>
                    <a:pt x="21" y="37"/>
                    <a:pt x="21" y="37"/>
                  </a:cubicBezTo>
                </a:path>
              </a:pathLst>
            </a:custGeom>
            <a:noFill/>
            <a:ln w="30163" cap="rnd" cmpd="sng">
              <a:solidFill>
                <a:srgbClr val="FAC93E"/>
              </a:solidFill>
              <a:prstDash val="solid"/>
              <a:round/>
              <a:headEnd type="none" w="med" len="med"/>
              <a:tailEnd type="none" w="med" len="med"/>
            </a:ln>
          </p:spPr>
          <p:txBody>
            <a:bodyPr/>
            <a:p>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100000">
                                          <p:val>
                                            <p:strVal val="#ppt_x"/>
                                          </p:val>
                                        </p:tav>
                                      </p:tavLst>
                                    </p:anim>
                                    <p:anim calcmode="lin" valueType="num">
                                      <p:cBhvr>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p:cTn id="11" dur="500" fill="hold"/>
                                        <p:tgtEl>
                                          <p:spTgt spid="47"/>
                                        </p:tgtEl>
                                        <p:attrNameLst>
                                          <p:attrName>ppt_x</p:attrName>
                                        </p:attrNameLst>
                                      </p:cBhvr>
                                      <p:tavLst>
                                        <p:tav tm="0">
                                          <p:val>
                                            <p:strVal val="#ppt_x"/>
                                          </p:val>
                                        </p:tav>
                                        <p:tav tm="100000">
                                          <p:val>
                                            <p:strVal val="#ppt_x"/>
                                          </p:val>
                                        </p:tav>
                                      </p:tavLst>
                                    </p:anim>
                                    <p:anim calcmode="lin" valueType="num">
                                      <p:cBhvr>
                                        <p:cTn id="12"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8195"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工作内容</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6" name="文本框 45"/>
          <p:cNvSpPr txBox="1"/>
          <p:nvPr/>
        </p:nvSpPr>
        <p:spPr>
          <a:xfrm>
            <a:off x="1014413" y="1225550"/>
            <a:ext cx="8986838" cy="4406900"/>
          </a:xfrm>
          <a:prstGeom prst="rect">
            <a:avLst/>
          </a:prstGeom>
          <a:noFill/>
        </p:spPr>
        <p:txBody>
          <a:bodyPr wrap="square" rtlCol="0">
            <a:spAutoFit/>
          </a:bodyPr>
          <a:lstStyle/>
          <a:p>
            <a:pPr fontAlgn="auto">
              <a:lnSpc>
                <a:spcPct val="130000"/>
              </a:lnSpc>
            </a:pPr>
            <a:r>
              <a:rPr sz="2400" noProof="1" dirty="0" smtClean="0">
                <a:effectLst>
                  <a:outerShdw blurRad="38100" dist="19050" dir="2700000" algn="tl" rotWithShape="0">
                    <a:schemeClr val="dk1">
                      <a:alpha val="40000"/>
                    </a:schemeClr>
                  </a:outerShdw>
                </a:effectLst>
                <a:latin typeface="+mn-ea"/>
                <a:ea typeface="+mn-ea"/>
                <a:cs typeface="+mn-cs"/>
                <a:sym typeface="+mn-ea"/>
              </a:rPr>
              <a:t>	开发软件工程系列课程教学辅助网站系统所涉及到的工作主要有：可行性分析、项目开发计划、需求规格说明、概要设计、详细设计、系统代码实现、编写测试计划、软件测试和维护、编写测试报告、编写用户手册运行说明、编写项目总结报告、移交软件等。</a:t>
            </a:r>
            <a:endParaRPr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sz="2400" noProof="1" dirty="0" smtClean="0">
                <a:effectLst>
                  <a:outerShdw blurRad="38100" dist="19050" dir="2700000" algn="tl" rotWithShape="0">
                    <a:schemeClr val="dk1">
                      <a:alpha val="40000"/>
                    </a:schemeClr>
                  </a:outerShdw>
                </a:effectLst>
                <a:latin typeface="+mn-ea"/>
                <a:ea typeface="+mn-ea"/>
                <a:cs typeface="+mn-cs"/>
                <a:sym typeface="+mn-ea"/>
              </a:rPr>
              <a:t>	工作需要得到教师和学院的支持和认可；还需要得到教师，同学的高度配合；需要有的软件有：dreamwaver、rational rose、office tools、photoshop, project等和可以上网的电脑。其次我们团队有较好的合作精神，工作能力和有空余时间。</a:t>
            </a:r>
            <a:endParaRPr sz="2400" noProof="1" dirty="0" smtClean="0">
              <a:effectLst>
                <a:outerShdw blurRad="38100" dist="19050" dir="2700000" algn="tl" rotWithShape="0">
                  <a:schemeClr val="dk1">
                    <a:alpha val="40000"/>
                  </a:schemeClr>
                </a:outerShdw>
              </a:effectLst>
              <a:latin typeface="+mn-ea"/>
              <a:sym typeface="+mn-ea"/>
            </a:endParaRPr>
          </a:p>
        </p:txBody>
      </p:sp>
      <p:grpSp>
        <p:nvGrpSpPr>
          <p:cNvPr id="47" name="组合 46"/>
          <p:cNvGrpSpPr/>
          <p:nvPr/>
        </p:nvGrpSpPr>
        <p:grpSpPr>
          <a:xfrm>
            <a:off x="9805988" y="1597025"/>
            <a:ext cx="1290637" cy="1420813"/>
            <a:chOff x="4483920" y="4371127"/>
            <a:chExt cx="473410" cy="474493"/>
          </a:xfrm>
        </p:grpSpPr>
        <p:sp>
          <p:nvSpPr>
            <p:cNvPr id="8198" name="Freeform 83"/>
            <p:cNvSpPr/>
            <p:nvPr/>
          </p:nvSpPr>
          <p:spPr>
            <a:xfrm>
              <a:off x="4709250" y="4371127"/>
              <a:ext cx="248080" cy="249163"/>
            </a:xfrm>
            <a:custGeom>
              <a:avLst/>
              <a:gdLst/>
              <a:ahLst/>
              <a:cxnLst>
                <a:cxn ang="0">
                  <a:pos x="245522" y="123297"/>
                </a:cxn>
                <a:cxn ang="0">
                  <a:pos x="125318" y="249163"/>
                </a:cxn>
                <a:cxn ang="0">
                  <a:pos x="0" y="128434"/>
                </a:cxn>
                <a:cxn ang="0">
                  <a:pos x="120203" y="2568"/>
                </a:cxn>
                <a:cxn ang="0">
                  <a:pos x="245522" y="123297"/>
                </a:cxn>
              </a:cxnLst>
              <a:pathLst>
                <a:path w="97" h="97">
                  <a:moveTo>
                    <a:pt x="96" y="48"/>
                  </a:moveTo>
                  <a:cubicBezTo>
                    <a:pt x="97" y="74"/>
                    <a:pt x="76" y="96"/>
                    <a:pt x="49" y="97"/>
                  </a:cubicBezTo>
                  <a:cubicBezTo>
                    <a:pt x="23" y="97"/>
                    <a:pt x="1" y="76"/>
                    <a:pt x="0" y="50"/>
                  </a:cubicBezTo>
                  <a:cubicBezTo>
                    <a:pt x="0" y="23"/>
                    <a:pt x="21" y="1"/>
                    <a:pt x="47" y="1"/>
                  </a:cubicBezTo>
                  <a:cubicBezTo>
                    <a:pt x="74" y="0"/>
                    <a:pt x="96" y="21"/>
                    <a:pt x="96" y="48"/>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199" name="Line 84"/>
            <p:cNvSpPr/>
            <p:nvPr/>
          </p:nvSpPr>
          <p:spPr>
            <a:xfrm>
              <a:off x="4750416" y="4496792"/>
              <a:ext cx="82332" cy="0"/>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8200" name="Line 85"/>
            <p:cNvSpPr/>
            <p:nvPr/>
          </p:nvSpPr>
          <p:spPr>
            <a:xfrm>
              <a:off x="4832748" y="4415543"/>
              <a:ext cx="0" cy="81249"/>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8201" name="Freeform 86"/>
            <p:cNvSpPr/>
            <p:nvPr/>
          </p:nvSpPr>
          <p:spPr>
            <a:xfrm>
              <a:off x="4483920" y="4374377"/>
              <a:ext cx="471243" cy="471243"/>
            </a:xfrm>
            <a:custGeom>
              <a:avLst/>
              <a:gdLst/>
              <a:ahLst/>
              <a:cxnLst>
                <a:cxn ang="0">
                  <a:pos x="302210" y="7683"/>
                </a:cxn>
                <a:cxn ang="0">
                  <a:pos x="235621" y="0"/>
                </a:cxn>
                <a:cxn ang="0">
                  <a:pos x="0" y="235621"/>
                </a:cxn>
                <a:cxn ang="0">
                  <a:pos x="235621" y="471243"/>
                </a:cxn>
                <a:cxn ang="0">
                  <a:pos x="471243" y="235621"/>
                </a:cxn>
                <a:cxn ang="0">
                  <a:pos x="463559" y="169032"/>
                </a:cxn>
              </a:cxnLst>
              <a:pathLst>
                <a:path w="184" h="184">
                  <a:moveTo>
                    <a:pt x="118" y="3"/>
                  </a:moveTo>
                  <a:cubicBezTo>
                    <a:pt x="110" y="1"/>
                    <a:pt x="101" y="0"/>
                    <a:pt x="92" y="0"/>
                  </a:cubicBezTo>
                  <a:cubicBezTo>
                    <a:pt x="41" y="0"/>
                    <a:pt x="0" y="41"/>
                    <a:pt x="0" y="92"/>
                  </a:cubicBezTo>
                  <a:cubicBezTo>
                    <a:pt x="0" y="143"/>
                    <a:pt x="41" y="184"/>
                    <a:pt x="92" y="184"/>
                  </a:cubicBezTo>
                  <a:cubicBezTo>
                    <a:pt x="143" y="184"/>
                    <a:pt x="184" y="143"/>
                    <a:pt x="184" y="92"/>
                  </a:cubicBezTo>
                  <a:cubicBezTo>
                    <a:pt x="184" y="83"/>
                    <a:pt x="183" y="74"/>
                    <a:pt x="181" y="66"/>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202" name="Freeform 87"/>
            <p:cNvSpPr/>
            <p:nvPr/>
          </p:nvSpPr>
          <p:spPr>
            <a:xfrm>
              <a:off x="4555419" y="4436126"/>
              <a:ext cx="163581" cy="222080"/>
            </a:xfrm>
            <a:custGeom>
              <a:avLst/>
              <a:gdLst/>
              <a:ahLst/>
              <a:cxnLst>
                <a:cxn ang="0">
                  <a:pos x="161025" y="20421"/>
                </a:cxn>
                <a:cxn ang="0">
                  <a:pos x="109905" y="7657"/>
                </a:cxn>
                <a:cxn ang="0">
                  <a:pos x="15335" y="35737"/>
                </a:cxn>
                <a:cxn ang="0">
                  <a:pos x="20447" y="84237"/>
                </a:cxn>
                <a:cxn ang="0">
                  <a:pos x="74122" y="188895"/>
                </a:cxn>
                <a:cxn ang="0">
                  <a:pos x="145689" y="216974"/>
                </a:cxn>
                <a:cxn ang="0">
                  <a:pos x="138021" y="206764"/>
                </a:cxn>
                <a:cxn ang="0">
                  <a:pos x="122685" y="194000"/>
                </a:cxn>
                <a:cxn ang="0">
                  <a:pos x="115017" y="171027"/>
                </a:cxn>
                <a:cxn ang="0">
                  <a:pos x="92014" y="163369"/>
                </a:cxn>
                <a:cxn ang="0">
                  <a:pos x="115017" y="132737"/>
                </a:cxn>
                <a:cxn ang="0">
                  <a:pos x="163581" y="107211"/>
                </a:cxn>
              </a:cxnLst>
              <a:pathLst>
                <a:path w="64" h="87">
                  <a:moveTo>
                    <a:pt x="63" y="8"/>
                  </a:moveTo>
                  <a:cubicBezTo>
                    <a:pt x="56" y="5"/>
                    <a:pt x="48" y="4"/>
                    <a:pt x="43" y="3"/>
                  </a:cubicBezTo>
                  <a:cubicBezTo>
                    <a:pt x="25" y="0"/>
                    <a:pt x="0" y="7"/>
                    <a:pt x="6" y="14"/>
                  </a:cubicBezTo>
                  <a:cubicBezTo>
                    <a:pt x="12" y="20"/>
                    <a:pt x="9" y="30"/>
                    <a:pt x="8" y="33"/>
                  </a:cubicBezTo>
                  <a:cubicBezTo>
                    <a:pt x="4" y="44"/>
                    <a:pt x="7" y="61"/>
                    <a:pt x="29" y="74"/>
                  </a:cubicBezTo>
                  <a:cubicBezTo>
                    <a:pt x="51" y="86"/>
                    <a:pt x="55" y="83"/>
                    <a:pt x="57" y="85"/>
                  </a:cubicBezTo>
                  <a:cubicBezTo>
                    <a:pt x="59" y="87"/>
                    <a:pt x="53" y="87"/>
                    <a:pt x="54" y="81"/>
                  </a:cubicBezTo>
                  <a:cubicBezTo>
                    <a:pt x="55" y="75"/>
                    <a:pt x="51" y="76"/>
                    <a:pt x="48" y="76"/>
                  </a:cubicBezTo>
                  <a:cubicBezTo>
                    <a:pt x="45" y="76"/>
                    <a:pt x="44" y="70"/>
                    <a:pt x="45" y="67"/>
                  </a:cubicBezTo>
                  <a:cubicBezTo>
                    <a:pt x="46" y="63"/>
                    <a:pt x="41" y="71"/>
                    <a:pt x="36" y="64"/>
                  </a:cubicBezTo>
                  <a:cubicBezTo>
                    <a:pt x="32" y="56"/>
                    <a:pt x="39" y="50"/>
                    <a:pt x="45" y="52"/>
                  </a:cubicBezTo>
                  <a:cubicBezTo>
                    <a:pt x="57" y="56"/>
                    <a:pt x="59" y="49"/>
                    <a:pt x="64" y="42"/>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203" name="Freeform 88"/>
            <p:cNvSpPr/>
            <p:nvPr/>
          </p:nvSpPr>
          <p:spPr>
            <a:xfrm>
              <a:off x="4686501" y="4607290"/>
              <a:ext cx="186331" cy="217747"/>
            </a:xfrm>
            <a:custGeom>
              <a:avLst/>
              <a:gdLst/>
              <a:ahLst/>
              <a:cxnLst>
                <a:cxn ang="0">
                  <a:pos x="30629" y="81975"/>
                </a:cxn>
                <a:cxn ang="0">
                  <a:pos x="30629" y="115277"/>
                </a:cxn>
                <a:cxn ang="0">
                  <a:pos x="63811" y="148580"/>
                </a:cxn>
                <a:cxn ang="0">
                  <a:pos x="48497" y="204938"/>
                </a:cxn>
                <a:cxn ang="0">
                  <a:pos x="114861" y="169074"/>
                </a:cxn>
                <a:cxn ang="0">
                  <a:pos x="168463" y="94783"/>
                </a:cxn>
                <a:cxn ang="0">
                  <a:pos x="137833" y="61481"/>
                </a:cxn>
                <a:cxn ang="0">
                  <a:pos x="61259" y="28179"/>
                </a:cxn>
                <a:cxn ang="0">
                  <a:pos x="30629" y="81975"/>
                </a:cxn>
              </a:cxnLst>
              <a:pathLst>
                <a:path w="73" h="85">
                  <a:moveTo>
                    <a:pt x="12" y="32"/>
                  </a:moveTo>
                  <a:cubicBezTo>
                    <a:pt x="10" y="43"/>
                    <a:pt x="0" y="34"/>
                    <a:pt x="12" y="45"/>
                  </a:cubicBezTo>
                  <a:cubicBezTo>
                    <a:pt x="23" y="56"/>
                    <a:pt x="26" y="33"/>
                    <a:pt x="25" y="58"/>
                  </a:cubicBezTo>
                  <a:cubicBezTo>
                    <a:pt x="23" y="83"/>
                    <a:pt x="2" y="85"/>
                    <a:pt x="19" y="80"/>
                  </a:cubicBezTo>
                  <a:cubicBezTo>
                    <a:pt x="36" y="74"/>
                    <a:pt x="33" y="79"/>
                    <a:pt x="45" y="66"/>
                  </a:cubicBezTo>
                  <a:cubicBezTo>
                    <a:pt x="58" y="54"/>
                    <a:pt x="60" y="47"/>
                    <a:pt x="66" y="37"/>
                  </a:cubicBezTo>
                  <a:cubicBezTo>
                    <a:pt x="73" y="27"/>
                    <a:pt x="62" y="31"/>
                    <a:pt x="54" y="24"/>
                  </a:cubicBezTo>
                  <a:cubicBezTo>
                    <a:pt x="47" y="17"/>
                    <a:pt x="34" y="0"/>
                    <a:pt x="24" y="11"/>
                  </a:cubicBezTo>
                  <a:cubicBezTo>
                    <a:pt x="14" y="21"/>
                    <a:pt x="12" y="32"/>
                    <a:pt x="12" y="32"/>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204" name="Freeform 89"/>
            <p:cNvSpPr/>
            <p:nvPr/>
          </p:nvSpPr>
          <p:spPr>
            <a:xfrm>
              <a:off x="4893414" y="4579124"/>
              <a:ext cx="54166" cy="110498"/>
            </a:xfrm>
            <a:custGeom>
              <a:avLst/>
              <a:gdLst/>
              <a:ahLst/>
              <a:cxnLst>
                <a:cxn ang="0">
                  <a:pos x="33531" y="0"/>
                </a:cxn>
                <a:cxn ang="0">
                  <a:pos x="30952" y="12848"/>
                </a:cxn>
                <a:cxn ang="0">
                  <a:pos x="25793" y="89940"/>
                </a:cxn>
                <a:cxn ang="0">
                  <a:pos x="54166" y="95079"/>
                </a:cxn>
              </a:cxnLst>
              <a:pathLst>
                <a:path w="21" h="43">
                  <a:moveTo>
                    <a:pt x="13" y="0"/>
                  </a:moveTo>
                  <a:cubicBezTo>
                    <a:pt x="14" y="2"/>
                    <a:pt x="13" y="2"/>
                    <a:pt x="12" y="5"/>
                  </a:cubicBezTo>
                  <a:cubicBezTo>
                    <a:pt x="8" y="14"/>
                    <a:pt x="0" y="27"/>
                    <a:pt x="10" y="35"/>
                  </a:cubicBezTo>
                  <a:cubicBezTo>
                    <a:pt x="19" y="43"/>
                    <a:pt x="21" y="37"/>
                    <a:pt x="21" y="37"/>
                  </a:cubicBezTo>
                </a:path>
              </a:pathLst>
            </a:custGeom>
            <a:noFill/>
            <a:ln w="30163" cap="rnd" cmpd="sng">
              <a:solidFill>
                <a:srgbClr val="FAC93E"/>
              </a:solidFill>
              <a:prstDash val="solid"/>
              <a:round/>
              <a:headEnd type="none" w="med" len="med"/>
              <a:tailEnd type="none" w="med" len="med"/>
            </a:ln>
          </p:spPr>
          <p:txBody>
            <a:bodyPr/>
            <a:p>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100000">
                                          <p:val>
                                            <p:strVal val="#ppt_x"/>
                                          </p:val>
                                        </p:tav>
                                      </p:tavLst>
                                    </p:anim>
                                    <p:anim calcmode="lin" valueType="num">
                                      <p:cBhvr>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p:cTn id="11" dur="500" fill="hold"/>
                                        <p:tgtEl>
                                          <p:spTgt spid="47"/>
                                        </p:tgtEl>
                                        <p:attrNameLst>
                                          <p:attrName>ppt_x</p:attrName>
                                        </p:attrNameLst>
                                      </p:cBhvr>
                                      <p:tavLst>
                                        <p:tav tm="0">
                                          <p:val>
                                            <p:strVal val="#ppt_x"/>
                                          </p:val>
                                        </p:tav>
                                        <p:tav tm="100000">
                                          <p:val>
                                            <p:strVal val="#ppt_x"/>
                                          </p:val>
                                        </p:tav>
                                      </p:tavLst>
                                    </p:anim>
                                    <p:anim calcmode="lin" valueType="num">
                                      <p:cBhvr>
                                        <p:cTn id="12"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9219"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主要参加人员</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6" name="文本框 45"/>
          <p:cNvSpPr txBox="1"/>
          <p:nvPr/>
        </p:nvSpPr>
        <p:spPr>
          <a:xfrm>
            <a:off x="1681163" y="3038475"/>
            <a:ext cx="7731125" cy="3130550"/>
          </a:xfrm>
          <a:prstGeom prst="rect">
            <a:avLst/>
          </a:prstGeom>
          <a:noFill/>
        </p:spPr>
        <p:txBody>
          <a:bodyPr wrap="square" rtlCol="0">
            <a:spAutoFit/>
          </a:bodyPr>
          <a:lstStyle/>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项目用户方：</a:t>
            </a:r>
            <a:endParaRPr lang="zh-CN" altLang="en-US" sz="32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浙江大学城市学院的：教师（指软件工程课程的授课教师），注册学生（该课程的注册学生，即当前学期选修该课程的学生），游客（当前学期未选该课程，但对该课程有兴趣的学生，通常指软件学院低年级学生，也泛指所有在校学生）。</a:t>
            </a:r>
            <a:endParaRPr lang="zh-CN" altLang="en-US" sz="2400" noProof="1" dirty="0" smtClean="0">
              <a:effectLst>
                <a:outerShdw blurRad="38100" dist="19050" dir="2700000" algn="tl" rotWithShape="0">
                  <a:schemeClr val="dk1">
                    <a:alpha val="40000"/>
                  </a:schemeClr>
                </a:outerShdw>
              </a:effectLst>
              <a:latin typeface="+mn-ea"/>
              <a:sym typeface="+mn-ea"/>
            </a:endParaRPr>
          </a:p>
        </p:txBody>
      </p:sp>
      <p:grpSp>
        <p:nvGrpSpPr>
          <p:cNvPr id="40" name="组合 39"/>
          <p:cNvGrpSpPr/>
          <p:nvPr/>
        </p:nvGrpSpPr>
        <p:grpSpPr>
          <a:xfrm>
            <a:off x="10080625" y="1803400"/>
            <a:ext cx="1452563" cy="1235075"/>
            <a:chOff x="852640" y="4374377"/>
            <a:chExt cx="472326" cy="471243"/>
          </a:xfrm>
        </p:grpSpPr>
        <p:sp>
          <p:nvSpPr>
            <p:cNvPr id="9222" name="Oval 69"/>
            <p:cNvSpPr/>
            <p:nvPr/>
          </p:nvSpPr>
          <p:spPr>
            <a:xfrm>
              <a:off x="852640" y="4374377"/>
              <a:ext cx="472326" cy="471243"/>
            </a:xfrm>
            <a:prstGeom prst="ellipse">
              <a:avLst/>
            </a:prstGeom>
            <a:solidFill>
              <a:srgbClr val="FFFFFF"/>
            </a:solidFill>
            <a:ln w="30163" cap="rnd" cmpd="sng">
              <a:solidFill>
                <a:srgbClr val="B1CE71"/>
              </a:solidFill>
              <a:prstDash val="solid"/>
              <a:round/>
              <a:headEnd type="none" w="med" len="med"/>
              <a:tailEnd type="none" w="med" len="med"/>
            </a:ln>
          </p:spPr>
          <p:txBody>
            <a:bodyPr wrap="square" lIns="91440" tIns="45720" rIns="91440" bIns="45720" anchor="t"/>
            <a:p>
              <a:endParaRPr lang="zh-CN" altLang="en-US">
                <a:solidFill>
                  <a:srgbClr val="B1CE71"/>
                </a:solidFill>
                <a:latin typeface="方正兰亭纤黑_GBK" panose="02000000000000000000" charset="0"/>
                <a:ea typeface="方正兰亭纤黑_GBK" panose="02000000000000000000" charset="0"/>
              </a:endParaRPr>
            </a:p>
          </p:txBody>
        </p:sp>
        <p:sp>
          <p:nvSpPr>
            <p:cNvPr id="9223" name="Freeform 70"/>
            <p:cNvSpPr/>
            <p:nvPr/>
          </p:nvSpPr>
          <p:spPr>
            <a:xfrm>
              <a:off x="955555" y="4517375"/>
              <a:ext cx="225330" cy="225330"/>
            </a:xfrm>
            <a:custGeom>
              <a:avLst/>
              <a:gdLst/>
              <a:ahLst/>
              <a:cxnLst>
                <a:cxn ang="0">
                  <a:pos x="150581" y="225330"/>
                </a:cxn>
                <a:cxn ang="0">
                  <a:pos x="112665" y="112665"/>
                </a:cxn>
                <a:cxn ang="0">
                  <a:pos x="0" y="74748"/>
                </a:cxn>
                <a:cxn ang="0">
                  <a:pos x="225330" y="0"/>
                </a:cxn>
                <a:cxn ang="0">
                  <a:pos x="150581" y="225330"/>
                </a:cxn>
              </a:cxnLst>
              <a:pathLst>
                <a:path w="208" h="208">
                  <a:moveTo>
                    <a:pt x="139" y="208"/>
                  </a:moveTo>
                  <a:lnTo>
                    <a:pt x="104" y="104"/>
                  </a:lnTo>
                  <a:lnTo>
                    <a:pt x="0" y="69"/>
                  </a:lnTo>
                  <a:lnTo>
                    <a:pt x="208" y="0"/>
                  </a:lnTo>
                  <a:lnTo>
                    <a:pt x="139" y="208"/>
                  </a:lnTo>
                  <a:close/>
                </a:path>
              </a:pathLst>
            </a:custGeom>
            <a:solidFill>
              <a:srgbClr val="FFFFFF"/>
            </a:solidFill>
            <a:ln w="30163" cap="rnd" cmpd="sng">
              <a:solidFill>
                <a:srgbClr val="B1CE71"/>
              </a:solidFill>
              <a:prstDash val="solid"/>
              <a:round/>
              <a:headEnd type="none" w="med" len="med"/>
              <a:tailEnd type="none" w="med" len="med"/>
            </a:ln>
          </p:spPr>
          <p:txBody>
            <a:bodyPr/>
            <a:p>
              <a:endParaRPr lang="zh-CN" altLang="en-US"/>
            </a:p>
          </p:txBody>
        </p:sp>
      </p:grpSp>
      <p:sp>
        <p:nvSpPr>
          <p:cNvPr id="5" name="文本框 4"/>
          <p:cNvSpPr txBox="1"/>
          <p:nvPr/>
        </p:nvSpPr>
        <p:spPr>
          <a:xfrm>
            <a:off x="1681163" y="1262063"/>
            <a:ext cx="7305675" cy="1690688"/>
          </a:xfrm>
          <a:prstGeom prst="rect">
            <a:avLst/>
          </a:prstGeom>
          <a:noFill/>
        </p:spPr>
        <p:txBody>
          <a:bodyPr wrap="square" rtlCol="0" anchor="t">
            <a:spAutoFit/>
          </a:bodyPr>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项目任务提出者：</a:t>
            </a:r>
            <a:endParaRPr lang="zh-CN" altLang="en-US" sz="32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浙江大学城市学院软件工程教学组（杨枨老师、侯宏仑老师）</a:t>
            </a:r>
            <a:endParaRPr lang="zh-CN" altLang="en-US" sz="2400" noProof="1" dirty="0" smtClean="0">
              <a:effectLst>
                <a:outerShdw blurRad="38100" dist="19050" dir="2700000" algn="tl" rotWithShape="0">
                  <a:schemeClr val="dk1">
                    <a:alpha val="40000"/>
                  </a:schemeClr>
                </a:outerShdw>
              </a:effectLst>
              <a:latin typeface="+mn-ea"/>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100000">
                                          <p:val>
                                            <p:strVal val="#ppt_x"/>
                                          </p:val>
                                        </p:tav>
                                      </p:tavLst>
                                    </p:anim>
                                    <p:anim calcmode="lin" valueType="num">
                                      <p:cBhvr>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500"/>
                                  </p:stCondLst>
                                  <p:childTnLst>
                                    <p:set>
                                      <p:cBhvr>
                                        <p:cTn id="10" dur="1" fill="hold">
                                          <p:stCondLst>
                                            <p:cond delay="0"/>
                                          </p:stCondLst>
                                        </p:cTn>
                                        <p:tgtEl>
                                          <p:spTgt spid="40"/>
                                        </p:tgtEl>
                                        <p:attrNameLst>
                                          <p:attrName>style.visibility</p:attrName>
                                        </p:attrNameLst>
                                      </p:cBhvr>
                                      <p:to>
                                        <p:strVal val="visible"/>
                                      </p:to>
                                    </p:set>
                                    <p:anim calcmode="lin" valueType="num">
                                      <p:cBhvr>
                                        <p:cTn id="11" dur="500" fill="hold"/>
                                        <p:tgtEl>
                                          <p:spTgt spid="40"/>
                                        </p:tgtEl>
                                        <p:attrNameLst>
                                          <p:attrName>ppt_x</p:attrName>
                                        </p:attrNameLst>
                                      </p:cBhvr>
                                      <p:tavLst>
                                        <p:tav tm="0">
                                          <p:val>
                                            <p:strVal val="#ppt_x"/>
                                          </p:val>
                                        </p:tav>
                                        <p:tav tm="100000">
                                          <p:val>
                                            <p:strVal val="#ppt_x"/>
                                          </p:val>
                                        </p:tav>
                                      </p:tavLst>
                                    </p:anim>
                                    <p:anim calcmode="lin" valueType="num">
                                      <p:cBhvr>
                                        <p:cTn id="12"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0243"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主要参加人员</a:t>
            </a:r>
            <a:endParaRPr lang="zh-CN" altLang="en-US" sz="4400" dirty="0">
              <a:solidFill>
                <a:srgbClr val="595959"/>
              </a:solidFill>
              <a:latin typeface="冬青黑体简体中文 W3" panose="020B0300000000000000"/>
              <a:ea typeface="冬青黑体简体中文 W3" panose="020B0300000000000000"/>
            </a:endParaRPr>
          </a:p>
        </p:txBody>
      </p:sp>
      <p:grpSp>
        <p:nvGrpSpPr>
          <p:cNvPr id="40" name="组合 39"/>
          <p:cNvGrpSpPr/>
          <p:nvPr/>
        </p:nvGrpSpPr>
        <p:grpSpPr>
          <a:xfrm>
            <a:off x="10080625" y="1803400"/>
            <a:ext cx="1452563" cy="1235075"/>
            <a:chOff x="852640" y="4374377"/>
            <a:chExt cx="472326" cy="471243"/>
          </a:xfrm>
        </p:grpSpPr>
        <p:sp>
          <p:nvSpPr>
            <p:cNvPr id="10245" name="Oval 69"/>
            <p:cNvSpPr/>
            <p:nvPr/>
          </p:nvSpPr>
          <p:spPr>
            <a:xfrm>
              <a:off x="852640" y="4374377"/>
              <a:ext cx="472326" cy="471243"/>
            </a:xfrm>
            <a:prstGeom prst="ellipse">
              <a:avLst/>
            </a:prstGeom>
            <a:solidFill>
              <a:srgbClr val="FFFFFF"/>
            </a:solidFill>
            <a:ln w="30163" cap="rnd" cmpd="sng">
              <a:solidFill>
                <a:srgbClr val="B1CE71"/>
              </a:solidFill>
              <a:prstDash val="solid"/>
              <a:round/>
              <a:headEnd type="none" w="med" len="med"/>
              <a:tailEnd type="none" w="med" len="med"/>
            </a:ln>
          </p:spPr>
          <p:txBody>
            <a:bodyPr wrap="square" lIns="91440" tIns="45720" rIns="91440" bIns="45720" anchor="t"/>
            <a:p>
              <a:endParaRPr lang="zh-CN" altLang="en-US">
                <a:solidFill>
                  <a:srgbClr val="B1CE71"/>
                </a:solidFill>
                <a:latin typeface="方正兰亭纤黑_GBK" panose="02000000000000000000" charset="0"/>
                <a:ea typeface="方正兰亭纤黑_GBK" panose="02000000000000000000" charset="0"/>
              </a:endParaRPr>
            </a:p>
          </p:txBody>
        </p:sp>
        <p:sp>
          <p:nvSpPr>
            <p:cNvPr id="10246" name="Freeform 70"/>
            <p:cNvSpPr/>
            <p:nvPr/>
          </p:nvSpPr>
          <p:spPr>
            <a:xfrm>
              <a:off x="955555" y="4517375"/>
              <a:ext cx="225330" cy="225330"/>
            </a:xfrm>
            <a:custGeom>
              <a:avLst/>
              <a:gdLst/>
              <a:ahLst/>
              <a:cxnLst>
                <a:cxn ang="0">
                  <a:pos x="150581" y="225330"/>
                </a:cxn>
                <a:cxn ang="0">
                  <a:pos x="112665" y="112665"/>
                </a:cxn>
                <a:cxn ang="0">
                  <a:pos x="0" y="74748"/>
                </a:cxn>
                <a:cxn ang="0">
                  <a:pos x="225330" y="0"/>
                </a:cxn>
                <a:cxn ang="0">
                  <a:pos x="150581" y="225330"/>
                </a:cxn>
              </a:cxnLst>
              <a:pathLst>
                <a:path w="208" h="208">
                  <a:moveTo>
                    <a:pt x="139" y="208"/>
                  </a:moveTo>
                  <a:lnTo>
                    <a:pt x="104" y="104"/>
                  </a:lnTo>
                  <a:lnTo>
                    <a:pt x="0" y="69"/>
                  </a:lnTo>
                  <a:lnTo>
                    <a:pt x="208" y="0"/>
                  </a:lnTo>
                  <a:lnTo>
                    <a:pt x="139" y="208"/>
                  </a:lnTo>
                  <a:close/>
                </a:path>
              </a:pathLst>
            </a:custGeom>
            <a:solidFill>
              <a:srgbClr val="FFFFFF"/>
            </a:solidFill>
            <a:ln w="30163" cap="rnd" cmpd="sng">
              <a:solidFill>
                <a:srgbClr val="B1CE71"/>
              </a:solidFill>
              <a:prstDash val="solid"/>
              <a:round/>
              <a:headEnd type="none" w="med" len="med"/>
              <a:tailEnd type="none" w="med" len="med"/>
            </a:ln>
          </p:spPr>
          <p:txBody>
            <a:bodyPr/>
            <a:p>
              <a:endParaRPr lang="zh-CN" altLang="en-US"/>
            </a:p>
          </p:txBody>
        </p:sp>
      </p:grpSp>
      <p:sp>
        <p:nvSpPr>
          <p:cNvPr id="4" name="文本框 3"/>
          <p:cNvSpPr txBox="1"/>
          <p:nvPr/>
        </p:nvSpPr>
        <p:spPr>
          <a:xfrm>
            <a:off x="1439863" y="819150"/>
            <a:ext cx="6845300" cy="1358900"/>
          </a:xfrm>
          <a:prstGeom prst="rect">
            <a:avLst/>
          </a:prstGeom>
          <a:noFill/>
        </p:spPr>
        <p:txBody>
          <a:bodyPr wrap="square" rtlCol="0">
            <a:spAutoFit/>
          </a:bodyPr>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项目开发方：</a:t>
            </a:r>
            <a:endParaRPr lang="zh-CN" altLang="en-US" sz="32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endParaRPr lang="zh-CN" altLang="en-US" sz="3200" noProof="1" dirty="0" smtClean="0">
              <a:effectLst>
                <a:outerShdw blurRad="38100" dist="19050" dir="2700000" algn="tl" rotWithShape="0">
                  <a:schemeClr val="dk1">
                    <a:alpha val="40000"/>
                  </a:schemeClr>
                </a:outerShdw>
              </a:effectLst>
              <a:latin typeface="+mn-ea"/>
              <a:sym typeface="+mn-ea"/>
            </a:endParaRPr>
          </a:p>
        </p:txBody>
      </p:sp>
      <p:graphicFrame>
        <p:nvGraphicFramePr>
          <p:cNvPr id="6" name="表格 5"/>
          <p:cNvGraphicFramePr/>
          <p:nvPr/>
        </p:nvGraphicFramePr>
        <p:xfrm>
          <a:off x="1539875" y="1801813"/>
          <a:ext cx="6951663" cy="2990850"/>
        </p:xfrm>
        <a:graphic>
          <a:graphicData uri="http://schemas.openxmlformats.org/drawingml/2006/table">
            <a:tbl>
              <a:tblPr firstRow="1" bandRow="1">
                <a:tableStyleId>{5940675A-B579-460E-94D1-54222C63F5DA}</a:tableStyleId>
              </a:tblPr>
              <a:tblGrid>
                <a:gridCol w="3095625"/>
                <a:gridCol w="3855720"/>
              </a:tblGrid>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责任人</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邮箱</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许佳俊（项目经理）</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31501308@stu.zucc.edu.cn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徐柯杰</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31501307@stu.zucc.edu.cn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黄玉钱</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31501298@stu.zucc.edu.cn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何宇晨</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31501297@stu.zucc.edu.cn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杜潇天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31501295@stu.zucc.edu.cn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50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100000">
                                          <p:val>
                                            <p:strVal val="#ppt_x"/>
                                          </p:val>
                                        </p:tav>
                                      </p:tavLst>
                                    </p:anim>
                                    <p:anim calcmode="lin" valueType="num">
                                      <p:cBhvr>
                                        <p:cTn id="8" dur="500" fill="hold"/>
                                        <p:tgtEl>
                                          <p:spTgt spid="40"/>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ppt_x</p:attrName>
                                        </p:attrNameLst>
                                      </p:cBhvr>
                                      <p:tavLst>
                                        <p:tav tm="0">
                                          <p:val>
                                            <p:strVal val="#ppt_x"/>
                                          </p:val>
                                        </p:tav>
                                        <p:tav tm="100000">
                                          <p:val>
                                            <p:strVal val="#ppt_x"/>
                                          </p:val>
                                        </p:tav>
                                      </p:tavLst>
                                    </p:anim>
                                    <p:anim calcmode="lin" valueType="num">
                                      <p:cBhvr>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1267"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产品</a:t>
            </a:r>
            <a:endParaRPr lang="zh-CN" altLang="en-US" sz="4400" dirty="0">
              <a:solidFill>
                <a:srgbClr val="595959"/>
              </a:solidFill>
              <a:latin typeface="冬青黑体简体中文 W3" panose="020B0300000000000000"/>
              <a:ea typeface="冬青黑体简体中文 W3" panose="020B0300000000000000"/>
            </a:endParaRPr>
          </a:p>
        </p:txBody>
      </p:sp>
      <p:grpSp>
        <p:nvGrpSpPr>
          <p:cNvPr id="63" name="组合 62"/>
          <p:cNvGrpSpPr/>
          <p:nvPr/>
        </p:nvGrpSpPr>
        <p:grpSpPr>
          <a:xfrm>
            <a:off x="10450513" y="1344613"/>
            <a:ext cx="1166812" cy="1330325"/>
            <a:chOff x="2124455" y="3164311"/>
            <a:chExt cx="348828" cy="472326"/>
          </a:xfrm>
        </p:grpSpPr>
        <p:sp>
          <p:nvSpPr>
            <p:cNvPr id="11269" name="Oval 54"/>
            <p:cNvSpPr/>
            <p:nvPr/>
          </p:nvSpPr>
          <p:spPr>
            <a:xfrm>
              <a:off x="2247953" y="3287809"/>
              <a:ext cx="101832" cy="101832"/>
            </a:xfrm>
            <a:prstGeom prst="ellipse">
              <a:avLst/>
            </a:prstGeom>
            <a:noFill/>
            <a:ln w="30163" cap="rnd" cmpd="sng">
              <a:solidFill>
                <a:srgbClr val="D84943"/>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1270" name="Freeform 55"/>
            <p:cNvSpPr/>
            <p:nvPr/>
          </p:nvSpPr>
          <p:spPr>
            <a:xfrm>
              <a:off x="2124455" y="3164311"/>
              <a:ext cx="348828" cy="472326"/>
            </a:xfrm>
            <a:custGeom>
              <a:avLst/>
              <a:gdLst/>
              <a:ahLst/>
              <a:cxnLst>
                <a:cxn ang="0">
                  <a:pos x="248796" y="331141"/>
                </a:cxn>
                <a:cxn ang="0">
                  <a:pos x="174414" y="472326"/>
                </a:cxn>
                <a:cxn ang="0">
                  <a:pos x="102596" y="331141"/>
                </a:cxn>
                <a:cxn ang="0">
                  <a:pos x="0" y="174555"/>
                </a:cxn>
                <a:cxn ang="0">
                  <a:pos x="174414" y="0"/>
                </a:cxn>
                <a:cxn ang="0">
                  <a:pos x="348828" y="174555"/>
                </a:cxn>
                <a:cxn ang="0">
                  <a:pos x="248796" y="331141"/>
                </a:cxn>
              </a:cxnLst>
              <a:pathLst>
                <a:path w="136" h="184">
                  <a:moveTo>
                    <a:pt x="97" y="129"/>
                  </a:moveTo>
                  <a:cubicBezTo>
                    <a:pt x="68" y="184"/>
                    <a:pt x="68" y="184"/>
                    <a:pt x="68" y="184"/>
                  </a:cubicBezTo>
                  <a:cubicBezTo>
                    <a:pt x="40" y="129"/>
                    <a:pt x="40" y="129"/>
                    <a:pt x="40" y="129"/>
                  </a:cubicBezTo>
                  <a:cubicBezTo>
                    <a:pt x="16" y="119"/>
                    <a:pt x="0" y="95"/>
                    <a:pt x="0" y="68"/>
                  </a:cubicBezTo>
                  <a:cubicBezTo>
                    <a:pt x="0" y="30"/>
                    <a:pt x="31" y="0"/>
                    <a:pt x="68" y="0"/>
                  </a:cubicBezTo>
                  <a:cubicBezTo>
                    <a:pt x="106" y="0"/>
                    <a:pt x="136" y="30"/>
                    <a:pt x="136" y="68"/>
                  </a:cubicBezTo>
                  <a:cubicBezTo>
                    <a:pt x="136" y="95"/>
                    <a:pt x="120" y="119"/>
                    <a:pt x="97" y="129"/>
                  </a:cubicBezTo>
                  <a:close/>
                </a:path>
              </a:pathLst>
            </a:custGeom>
            <a:noFill/>
            <a:ln w="30163" cap="rnd" cmpd="sng">
              <a:solidFill>
                <a:srgbClr val="D84943"/>
              </a:solidFill>
              <a:prstDash val="solid"/>
              <a:round/>
              <a:headEnd type="none" w="med" len="med"/>
              <a:tailEnd type="none" w="med" len="med"/>
            </a:ln>
          </p:spPr>
          <p:txBody>
            <a:bodyPr/>
            <a:p>
              <a:endParaRPr lang="zh-CN" altLang="en-US"/>
            </a:p>
          </p:txBody>
        </p:sp>
      </p:grpSp>
      <p:sp>
        <p:nvSpPr>
          <p:cNvPr id="6" name="文本框 5"/>
          <p:cNvSpPr txBox="1"/>
          <p:nvPr/>
        </p:nvSpPr>
        <p:spPr>
          <a:xfrm>
            <a:off x="1638300" y="1101725"/>
            <a:ext cx="3975100" cy="723900"/>
          </a:xfrm>
          <a:prstGeom prst="rect">
            <a:avLst/>
          </a:prstGeom>
          <a:noFill/>
        </p:spPr>
        <p:txBody>
          <a:bodyPr wrap="square" rtlCol="0">
            <a:spAutoFit/>
          </a:bodyPr>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程序</a:t>
            </a:r>
            <a:endParaRPr lang="zh-CN" altLang="en-US" sz="3200" noProof="1" dirty="0" smtClean="0">
              <a:effectLst>
                <a:outerShdw blurRad="38100" dist="19050" dir="2700000" algn="tl" rotWithShape="0">
                  <a:schemeClr val="dk1">
                    <a:alpha val="40000"/>
                  </a:schemeClr>
                </a:outerShdw>
              </a:effectLst>
              <a:latin typeface="+mn-ea"/>
              <a:sym typeface="+mn-ea"/>
            </a:endParaRPr>
          </a:p>
        </p:txBody>
      </p:sp>
      <p:graphicFrame>
        <p:nvGraphicFramePr>
          <p:cNvPr id="0" name="表格 -1"/>
          <p:cNvGraphicFramePr/>
          <p:nvPr/>
        </p:nvGraphicFramePr>
        <p:xfrm>
          <a:off x="1638300" y="1916113"/>
          <a:ext cx="7415213" cy="4618038"/>
        </p:xfrm>
        <a:graphic>
          <a:graphicData uri="http://schemas.openxmlformats.org/drawingml/2006/table">
            <a:tbl>
              <a:tblPr firstRow="1" bandRow="1">
                <a:tableStyleId>{5940675A-B579-460E-94D1-54222C63F5DA}</a:tableStyleId>
              </a:tblPr>
              <a:tblGrid>
                <a:gridCol w="3148965"/>
                <a:gridCol w="4265930"/>
              </a:tblGrid>
              <a:tr h="52578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名称</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软件工程系列课程教学辅助网站</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578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所用</a:t>
                      </a:r>
                      <a:r>
                        <a:rPr lang="zh-CN" altLang="en-US" sz="2400" b="0">
                          <a:latin typeface="Times New Roman" panose="02020603050405020304" charset="0"/>
                          <a:cs typeface="Times New Roman" panose="02020603050405020304" charset="0"/>
                        </a:rPr>
                        <a:t>编程语言</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HTML</a:t>
                      </a:r>
                      <a:r>
                        <a:rPr lang="zh-CN" altLang="en-US" sz="2400" b="0">
                          <a:latin typeface="宋体" panose="02010600030101010101" pitchFamily="2" charset="-122"/>
                          <a:ea typeface="宋体" panose="02010600030101010101" pitchFamily="2" charset="-122"/>
                          <a:cs typeface="宋体" panose="02010600030101010101" pitchFamily="2" charset="-122"/>
                        </a:rPr>
                        <a:t>、</a:t>
                      </a:r>
                      <a:r>
                        <a:rPr lang="en-US" altLang="zh-CN" sz="2400" b="0">
                          <a:latin typeface="宋体" panose="02010600030101010101" pitchFamily="2" charset="-122"/>
                          <a:ea typeface="宋体" panose="02010600030101010101" pitchFamily="2" charset="-122"/>
                          <a:cs typeface="宋体" panose="02010600030101010101" pitchFamily="2" charset="-122"/>
                        </a:rPr>
                        <a:t>CSS</a:t>
                      </a:r>
                      <a:r>
                        <a:rPr lang="zh-CN" altLang="en-US" sz="2400" b="0">
                          <a:latin typeface="宋体" panose="02010600030101010101" pitchFamily="2" charset="-122"/>
                          <a:ea typeface="宋体" panose="02010600030101010101" pitchFamily="2" charset="-122"/>
                          <a:cs typeface="宋体" panose="02010600030101010101" pitchFamily="2" charset="-122"/>
                        </a:rPr>
                        <a:t>、</a:t>
                      </a:r>
                      <a:r>
                        <a:rPr lang="en-US" altLang="zh-CN" sz="2400" b="0">
                          <a:latin typeface="宋体" panose="02010600030101010101" pitchFamily="2" charset="-122"/>
                          <a:ea typeface="宋体" panose="02010600030101010101" pitchFamily="2" charset="-122"/>
                          <a:cs typeface="宋体" panose="02010600030101010101" pitchFamily="2" charset="-122"/>
                        </a:rPr>
                        <a:t>JavaScript</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578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需求开发</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Power Designer/</a:t>
                      </a:r>
                      <a:r>
                        <a:rPr lang="en-US" altLang="zh-CN" sz="2400" b="0">
                          <a:latin typeface="Times New Roman" panose="02020603050405020304" charset="0"/>
                          <a:cs typeface="Times New Roman" panose="02020603050405020304" charset="0"/>
                        </a:rPr>
                        <a:t> Microsoft Office </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578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系统设计</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Power Designer</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578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项目规划</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Microsoft Project</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578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配置管理</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SourceTree</a:t>
                      </a:r>
                      <a:r>
                        <a:rPr lang="zh-CN" altLang="en-US" sz="2400" b="0">
                          <a:latin typeface="宋体" panose="02010600030101010101" pitchFamily="2" charset="-122"/>
                          <a:ea typeface="宋体" panose="02010600030101010101" pitchFamily="2" charset="-122"/>
                          <a:cs typeface="宋体" panose="02010600030101010101" pitchFamily="2" charset="-122"/>
                        </a:rPr>
                        <a:t>、</a:t>
                      </a:r>
                      <a:r>
                        <a:rPr lang="en-US" altLang="zh-CN" sz="2400" b="0">
                          <a:latin typeface="宋体" panose="02010600030101010101" pitchFamily="2" charset="-122"/>
                          <a:ea typeface="宋体" panose="02010600030101010101" pitchFamily="2" charset="-122"/>
                          <a:cs typeface="宋体" panose="02010600030101010101" pitchFamily="2" charset="-122"/>
                        </a:rPr>
                        <a:t>GitHub</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578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服务器</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Windows</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578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开发平台</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Tomcat</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ctr">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1000"/>
                                  </p:stCondLst>
                                  <p:childTnLst>
                                    <p:set>
                                      <p:cBhvr>
                                        <p:cTn id="6" dur="1" fill="hold">
                                          <p:stCondLst>
                                            <p:cond delay="0"/>
                                          </p:stCondLst>
                                        </p:cTn>
                                        <p:tgtEl>
                                          <p:spTgt spid="63"/>
                                        </p:tgtEl>
                                        <p:attrNameLst>
                                          <p:attrName>style.visibility</p:attrName>
                                        </p:attrNameLst>
                                      </p:cBhvr>
                                      <p:to>
                                        <p:strVal val="visible"/>
                                      </p:to>
                                    </p:set>
                                    <p:anim calcmode="lin" valueType="num">
                                      <p:cBhvr>
                                        <p:cTn id="7" dur="500" fill="hold"/>
                                        <p:tgtEl>
                                          <p:spTgt spid="63"/>
                                        </p:tgtEl>
                                        <p:attrNameLst>
                                          <p:attrName>ppt_x</p:attrName>
                                        </p:attrNameLst>
                                      </p:cBhvr>
                                      <p:tavLst>
                                        <p:tav tm="0">
                                          <p:val>
                                            <p:strVal val="#ppt_x"/>
                                          </p:val>
                                        </p:tav>
                                        <p:tav tm="100000">
                                          <p:val>
                                            <p:strVal val="#ppt_x"/>
                                          </p:val>
                                        </p:tav>
                                      </p:tavLst>
                                    </p:anim>
                                    <p:anim calcmode="lin" valueType="num">
                                      <p:cBhvr>
                                        <p:cTn id="8" dur="500" fill="hold"/>
                                        <p:tgtEl>
                                          <p:spTgt spid="63"/>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ppt_x</p:attrName>
                                        </p:attrNameLst>
                                      </p:cBhvr>
                                      <p:tavLst>
                                        <p:tav tm="0">
                                          <p:val>
                                            <p:strVal val="#ppt_x"/>
                                          </p:val>
                                        </p:tav>
                                        <p:tav tm="100000">
                                          <p:val>
                                            <p:strVal val="#ppt_x"/>
                                          </p:val>
                                        </p:tav>
                                      </p:tavLst>
                                    </p:anim>
                                    <p:anim calcmode="lin" valueType="num">
                                      <p:cBhvr>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2291"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产品</a:t>
            </a:r>
            <a:endParaRPr lang="zh-CN" altLang="en-US" sz="4400" dirty="0">
              <a:solidFill>
                <a:srgbClr val="595959"/>
              </a:solidFill>
              <a:latin typeface="冬青黑体简体中文 W3" panose="020B0300000000000000"/>
              <a:ea typeface="冬青黑体简体中文 W3" panose="020B0300000000000000"/>
            </a:endParaRPr>
          </a:p>
        </p:txBody>
      </p:sp>
      <p:grpSp>
        <p:nvGrpSpPr>
          <p:cNvPr id="63" name="组合 62"/>
          <p:cNvGrpSpPr/>
          <p:nvPr/>
        </p:nvGrpSpPr>
        <p:grpSpPr>
          <a:xfrm>
            <a:off x="10450513" y="1344613"/>
            <a:ext cx="1166812" cy="1330325"/>
            <a:chOff x="2124455" y="3164311"/>
            <a:chExt cx="348828" cy="472326"/>
          </a:xfrm>
        </p:grpSpPr>
        <p:sp>
          <p:nvSpPr>
            <p:cNvPr id="12293" name="Oval 54"/>
            <p:cNvSpPr/>
            <p:nvPr/>
          </p:nvSpPr>
          <p:spPr>
            <a:xfrm>
              <a:off x="2247953" y="3287809"/>
              <a:ext cx="101832" cy="101832"/>
            </a:xfrm>
            <a:prstGeom prst="ellipse">
              <a:avLst/>
            </a:prstGeom>
            <a:noFill/>
            <a:ln w="30163" cap="rnd" cmpd="sng">
              <a:solidFill>
                <a:srgbClr val="D84943"/>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2294" name="Freeform 55"/>
            <p:cNvSpPr/>
            <p:nvPr/>
          </p:nvSpPr>
          <p:spPr>
            <a:xfrm>
              <a:off x="2124455" y="3164311"/>
              <a:ext cx="348828" cy="472326"/>
            </a:xfrm>
            <a:custGeom>
              <a:avLst/>
              <a:gdLst/>
              <a:ahLst/>
              <a:cxnLst>
                <a:cxn ang="0">
                  <a:pos x="248796" y="331141"/>
                </a:cxn>
                <a:cxn ang="0">
                  <a:pos x="174414" y="472326"/>
                </a:cxn>
                <a:cxn ang="0">
                  <a:pos x="102596" y="331141"/>
                </a:cxn>
                <a:cxn ang="0">
                  <a:pos x="0" y="174555"/>
                </a:cxn>
                <a:cxn ang="0">
                  <a:pos x="174414" y="0"/>
                </a:cxn>
                <a:cxn ang="0">
                  <a:pos x="348828" y="174555"/>
                </a:cxn>
                <a:cxn ang="0">
                  <a:pos x="248796" y="331141"/>
                </a:cxn>
              </a:cxnLst>
              <a:pathLst>
                <a:path w="136" h="184">
                  <a:moveTo>
                    <a:pt x="97" y="129"/>
                  </a:moveTo>
                  <a:cubicBezTo>
                    <a:pt x="68" y="184"/>
                    <a:pt x="68" y="184"/>
                    <a:pt x="68" y="184"/>
                  </a:cubicBezTo>
                  <a:cubicBezTo>
                    <a:pt x="40" y="129"/>
                    <a:pt x="40" y="129"/>
                    <a:pt x="40" y="129"/>
                  </a:cubicBezTo>
                  <a:cubicBezTo>
                    <a:pt x="16" y="119"/>
                    <a:pt x="0" y="95"/>
                    <a:pt x="0" y="68"/>
                  </a:cubicBezTo>
                  <a:cubicBezTo>
                    <a:pt x="0" y="30"/>
                    <a:pt x="31" y="0"/>
                    <a:pt x="68" y="0"/>
                  </a:cubicBezTo>
                  <a:cubicBezTo>
                    <a:pt x="106" y="0"/>
                    <a:pt x="136" y="30"/>
                    <a:pt x="136" y="68"/>
                  </a:cubicBezTo>
                  <a:cubicBezTo>
                    <a:pt x="136" y="95"/>
                    <a:pt x="120" y="119"/>
                    <a:pt x="97" y="129"/>
                  </a:cubicBezTo>
                  <a:close/>
                </a:path>
              </a:pathLst>
            </a:custGeom>
            <a:noFill/>
            <a:ln w="30163" cap="rnd" cmpd="sng">
              <a:solidFill>
                <a:srgbClr val="D84943"/>
              </a:solidFill>
              <a:prstDash val="solid"/>
              <a:round/>
              <a:headEnd type="none" w="med" len="med"/>
              <a:tailEnd type="none" w="med" len="med"/>
            </a:ln>
          </p:spPr>
          <p:txBody>
            <a:bodyPr/>
            <a:p>
              <a:endParaRPr lang="zh-CN" altLang="en-US"/>
            </a:p>
          </p:txBody>
        </p:sp>
      </p:grpSp>
      <p:sp>
        <p:nvSpPr>
          <p:cNvPr id="7" name="文本框 6"/>
          <p:cNvSpPr txBox="1"/>
          <p:nvPr/>
        </p:nvSpPr>
        <p:spPr>
          <a:xfrm>
            <a:off x="1204913" y="873125"/>
            <a:ext cx="3975100" cy="725488"/>
          </a:xfrm>
          <a:prstGeom prst="rect">
            <a:avLst/>
          </a:prstGeom>
          <a:noFill/>
        </p:spPr>
        <p:txBody>
          <a:bodyPr wrap="square" rtlCol="0">
            <a:spAutoFit/>
          </a:bodyPr>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文件</a:t>
            </a:r>
            <a:endParaRPr lang="zh-CN" altLang="en-US" sz="3200" noProof="1" dirty="0" smtClean="0">
              <a:effectLst>
                <a:outerShdw blurRad="38100" dist="19050" dir="2700000" algn="tl" rotWithShape="0">
                  <a:schemeClr val="dk1">
                    <a:alpha val="40000"/>
                  </a:schemeClr>
                </a:outerShdw>
              </a:effectLst>
              <a:latin typeface="+mn-ea"/>
              <a:sym typeface="+mn-ea"/>
            </a:endParaRPr>
          </a:p>
        </p:txBody>
      </p:sp>
      <p:graphicFrame>
        <p:nvGraphicFramePr>
          <p:cNvPr id="8" name="表格 7"/>
          <p:cNvGraphicFramePr/>
          <p:nvPr/>
        </p:nvGraphicFramePr>
        <p:xfrm>
          <a:off x="1204595" y="1511300"/>
          <a:ext cx="7650480" cy="5852160"/>
        </p:xfrm>
        <a:graphic>
          <a:graphicData uri="http://schemas.openxmlformats.org/drawingml/2006/table">
            <a:tbl>
              <a:tblPr firstRow="1" bandRow="1">
                <a:tableStyleId>{5940675A-B579-460E-94D1-54222C63F5DA}</a:tableStyleId>
              </a:tblPr>
              <a:tblGrid>
                <a:gridCol w="1014095"/>
                <a:gridCol w="3965575"/>
                <a:gridCol w="968375"/>
                <a:gridCol w="1702435"/>
              </a:tblGrid>
              <a:tr h="0">
                <a:tc>
                  <a:txBody>
                    <a:bodyPr/>
                    <a:p>
                      <a:pPr marL="0" indent="0" algn="l">
                        <a:buNone/>
                      </a:pPr>
                      <a:r>
                        <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编号</a:t>
                      </a:r>
                      <a:endPar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名称</a:t>
                      </a:r>
                      <a:endPar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形式</a:t>
                      </a:r>
                      <a:endPar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介质</a:t>
                      </a:r>
                      <a:endPar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项目可行性报告</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2</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项目总体</a:t>
                      </a:r>
                      <a:r>
                        <a:rPr lang="zh-CN" altLang="en-US" sz="2000" b="0">
                          <a:solidFill>
                            <a:schemeClr val="tx1"/>
                          </a:solidFill>
                          <a:uFillTx/>
                          <a:latin typeface="Calibri" panose="020F0502020204030204" charset="0"/>
                          <a:ea typeface="Calibri" panose="020F0502020204030204" charset="0"/>
                          <a:cs typeface="Calibri" panose="020F0502020204030204" charset="0"/>
                        </a:rPr>
                        <a:t>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3</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项目章程</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576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4</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需求工程计划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5</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《QA</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6</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需求开发计划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7</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需求变更控制文档</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8</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9</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系统设计计划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10</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编码与系统实现计划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11</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测试计划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12</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工程部署计划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13</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培训计划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14</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系统维护计划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2352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15</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a:t>
                      </a:r>
                      <a:r>
                        <a:rPr lang="zh-CN" altLang="en-US" sz="2000" b="0">
                          <a:solidFill>
                            <a:schemeClr val="tx1"/>
                          </a:solidFill>
                          <a:uFillTx/>
                          <a:latin typeface="Calibri" panose="020F0502020204030204" charset="0"/>
                          <a:ea typeface="Calibri" panose="020F0502020204030204" charset="0"/>
                          <a:cs typeface="Calibri" panose="020F0502020204030204" charset="0"/>
                        </a:rPr>
                        <a:t>总结报告</a:t>
                      </a:r>
                      <a:endParaRPr lang="zh-CN" altLang="en-US" sz="20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1000"/>
                                  </p:stCondLst>
                                  <p:childTnLst>
                                    <p:set>
                                      <p:cBhvr>
                                        <p:cTn id="6" dur="1" fill="hold">
                                          <p:stCondLst>
                                            <p:cond delay="0"/>
                                          </p:stCondLst>
                                        </p:cTn>
                                        <p:tgtEl>
                                          <p:spTgt spid="63"/>
                                        </p:tgtEl>
                                        <p:attrNameLst>
                                          <p:attrName>style.visibility</p:attrName>
                                        </p:attrNameLst>
                                      </p:cBhvr>
                                      <p:to>
                                        <p:strVal val="visible"/>
                                      </p:to>
                                    </p:set>
                                    <p:anim calcmode="lin" valueType="num">
                                      <p:cBhvr>
                                        <p:cTn id="7" dur="500" fill="hold"/>
                                        <p:tgtEl>
                                          <p:spTgt spid="63"/>
                                        </p:tgtEl>
                                        <p:attrNameLst>
                                          <p:attrName>ppt_x</p:attrName>
                                        </p:attrNameLst>
                                      </p:cBhvr>
                                      <p:tavLst>
                                        <p:tav tm="0">
                                          <p:val>
                                            <p:strVal val="#ppt_x"/>
                                          </p:val>
                                        </p:tav>
                                        <p:tav tm="100000">
                                          <p:val>
                                            <p:strVal val="#ppt_x"/>
                                          </p:val>
                                        </p:tav>
                                      </p:tavLst>
                                    </p:anim>
                                    <p:anim calcmode="lin" valueType="num">
                                      <p:cBhvr>
                                        <p:cTn id="8" dur="500" fill="hold"/>
                                        <p:tgtEl>
                                          <p:spTgt spid="63"/>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ppt_x</p:attrName>
                                        </p:attrNameLst>
                                      </p:cBhvr>
                                      <p:tavLst>
                                        <p:tav tm="0">
                                          <p:val>
                                            <p:strVal val="#ppt_x"/>
                                          </p:val>
                                        </p:tav>
                                        <p:tav tm="100000">
                                          <p:val>
                                            <p:strVal val="#ppt_x"/>
                                          </p:val>
                                        </p:tav>
                                      </p:tavLst>
                                    </p:anim>
                                    <p:anim calcmode="lin" valueType="num">
                                      <p:cBhvr>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Office 主题">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冬青黑体简体中文 W3"/>
        <a:ea typeface="冬青黑体简体中文 W3"/>
        <a:cs typeface=""/>
      </a:majorFont>
      <a:minorFont>
        <a:latin typeface="方正兰亭纤黑_GBK"/>
        <a:ea typeface="方正兰亭纤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lnSpc>
            <a:spcPct val="130000"/>
          </a:lnSpc>
          <a:defRPr dirty="0" smtClean="0">
            <a:solidFill>
              <a:srgbClr val="595959"/>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3693</Words>
  <Application>WPS 演示</Application>
  <PresentationFormat>自定义</PresentationFormat>
  <Paragraphs>645</Paragraphs>
  <Slides>27</Slides>
  <Notes>1</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3</vt:i4>
      </vt:variant>
      <vt:variant>
        <vt:lpstr>幻灯片标题</vt:lpstr>
      </vt:variant>
      <vt:variant>
        <vt:i4>27</vt:i4>
      </vt:variant>
    </vt:vector>
  </HeadingPairs>
  <TitlesOfParts>
    <vt:vector size="40" baseType="lpstr">
      <vt:lpstr>Arial</vt:lpstr>
      <vt:lpstr>宋体</vt:lpstr>
      <vt:lpstr>Wingdings</vt:lpstr>
      <vt:lpstr>方正兰亭纤黑_GBK</vt:lpstr>
      <vt:lpstr>冬青黑体简体中文 W3</vt:lpstr>
      <vt:lpstr>Times New Roman</vt:lpstr>
      <vt:lpstr>Calibri</vt:lpstr>
      <vt:lpstr>微软雅黑</vt:lpstr>
      <vt:lpstr>冬青黑体简体中文 W3</vt:lpstr>
      <vt:lpstr>Office 主题</vt:lpstr>
      <vt:lpstr>Visio.Drawing.11</vt:lpstr>
      <vt:lpstr>Visio.Drawing.11</vt:lpstr>
      <vt:lpstr>MSProject.Project.9</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哎呀小小草</dc:title>
  <dc:creator>哎呀小小草</dc:creator>
  <cp:keywords>https://800sucai.taobao.com</cp:keywords>
  <dc:description>https://800sucai.taobao.com</dc:description>
  <dc:subject>哎呀小小草</dc:subject>
  <cp:category>https://800sucai.taobao.com</cp:category>
  <cp:lastModifiedBy>234</cp:lastModifiedBy>
  <cp:revision>251</cp:revision>
  <dcterms:created xsi:type="dcterms:W3CDTF">2015-05-16T06:06:00Z</dcterms:created>
  <dcterms:modified xsi:type="dcterms:W3CDTF">2017-11-02T05:45:29Z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